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 id="2147483709" r:id="rId2"/>
  </p:sldMasterIdLst>
  <p:notesMasterIdLst>
    <p:notesMasterId r:id="rId20"/>
  </p:notesMasterIdLst>
  <p:sldIdLst>
    <p:sldId id="257" r:id="rId3"/>
    <p:sldId id="258" r:id="rId4"/>
    <p:sldId id="261" r:id="rId5"/>
    <p:sldId id="283" r:id="rId6"/>
    <p:sldId id="278" r:id="rId7"/>
    <p:sldId id="262" r:id="rId8"/>
    <p:sldId id="279" r:id="rId9"/>
    <p:sldId id="265" r:id="rId10"/>
    <p:sldId id="269" r:id="rId11"/>
    <p:sldId id="280" r:id="rId12"/>
    <p:sldId id="271" r:id="rId13"/>
    <p:sldId id="284" r:id="rId14"/>
    <p:sldId id="282" r:id="rId15"/>
    <p:sldId id="272" r:id="rId16"/>
    <p:sldId id="273" r:id="rId17"/>
    <p:sldId id="274" r:id="rId18"/>
    <p:sldId id="285"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CC00FF"/>
    <a:srgbClr val="0099CC"/>
    <a:srgbClr val="0066FF"/>
    <a:srgbClr val="58CEE6"/>
    <a:srgbClr val="0099FF"/>
    <a:srgbClr val="CCECFF"/>
    <a:srgbClr val="FFFFFF"/>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04" autoAdjust="0"/>
    <p:restoredTop sz="77926" autoAdjust="0"/>
  </p:normalViewPr>
  <p:slideViewPr>
    <p:cSldViewPr>
      <p:cViewPr>
        <p:scale>
          <a:sx n="70" d="100"/>
          <a:sy n="70" d="100"/>
        </p:scale>
        <p:origin x="-1854" y="-66"/>
      </p:cViewPr>
      <p:guideLst>
        <p:guide orient="horz" pos="2160"/>
        <p:guide pos="2880"/>
      </p:guideLst>
    </p:cSldViewPr>
  </p:slideViewPr>
  <p:outlineViewPr>
    <p:cViewPr>
      <p:scale>
        <a:sx n="33" d="100"/>
        <a:sy n="33" d="100"/>
      </p:scale>
      <p:origin x="0" y="196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E42B22-D6AF-4048-8D78-86EF8B0A6D15}" type="doc">
      <dgm:prSet loTypeId="urn:microsoft.com/office/officeart/2005/8/layout/hProcess4" loCatId="process" qsTypeId="urn:microsoft.com/office/officeart/2005/8/quickstyle/simple1" qsCatId="simple" csTypeId="urn:microsoft.com/office/officeart/2005/8/colors/colorful4" csCatId="colorful" phldr="1"/>
      <dgm:spPr/>
      <dgm:t>
        <a:bodyPr/>
        <a:lstStyle/>
        <a:p>
          <a:endParaRPr lang="zh-CN" altLang="en-US"/>
        </a:p>
      </dgm:t>
    </dgm:pt>
    <dgm:pt modelId="{87501C8C-6835-4AC4-8DC3-6F2F7D8AD106}">
      <dgm:prSet phldrT="[文本]" custT="1"/>
      <dgm:spPr/>
      <dgm:t>
        <a:bodyPr/>
        <a:lstStyle/>
        <a:p>
          <a:r>
            <a:rPr lang="zh-CN" altLang="en-US" sz="2800" b="1" dirty="0" smtClean="0">
              <a:latin typeface="华文楷体" pitchFamily="2" charset="-122"/>
              <a:ea typeface="华文楷体" pitchFamily="2" charset="-122"/>
            </a:rPr>
            <a:t>资料归档</a:t>
          </a:r>
          <a:endParaRPr lang="zh-CN" altLang="en-US" sz="2800" b="1" dirty="0">
            <a:latin typeface="华文楷体" pitchFamily="2" charset="-122"/>
            <a:ea typeface="华文楷体" pitchFamily="2" charset="-122"/>
          </a:endParaRPr>
        </a:p>
      </dgm:t>
    </dgm:pt>
    <dgm:pt modelId="{527DE138-79A6-46E0-902E-11EBF64461D2}" type="parTrans" cxnId="{75E9B93D-EF0D-4B69-9EF9-33475DC044FA}">
      <dgm:prSet/>
      <dgm:spPr/>
      <dgm:t>
        <a:bodyPr/>
        <a:lstStyle/>
        <a:p>
          <a:endParaRPr lang="zh-CN" altLang="en-US"/>
        </a:p>
      </dgm:t>
    </dgm:pt>
    <dgm:pt modelId="{79A02409-D5CE-45FD-8413-F2D1F0632E9A}" type="sibTrans" cxnId="{75E9B93D-EF0D-4B69-9EF9-33475DC044FA}">
      <dgm:prSet/>
      <dgm:spPr/>
      <dgm:t>
        <a:bodyPr/>
        <a:lstStyle/>
        <a:p>
          <a:endParaRPr lang="zh-CN" altLang="en-US"/>
        </a:p>
      </dgm:t>
    </dgm:pt>
    <dgm:pt modelId="{7FCFD482-6EC9-4EF2-8750-EC01F36C5F75}">
      <dgm:prSet phldrT="[文本]" custT="1"/>
      <dgm:spPr/>
      <dgm:t>
        <a:bodyPr/>
        <a:lstStyle/>
        <a:p>
          <a:r>
            <a:rPr lang="zh-CN" altLang="en-US" sz="2000" b="1" dirty="0" smtClean="0">
              <a:latin typeface="华文楷体" pitchFamily="2" charset="-122"/>
              <a:ea typeface="华文楷体" pitchFamily="2" charset="-122"/>
            </a:rPr>
            <a:t>外业采集后的数据需及时报送保密员，经清点后登记归档保存。</a:t>
          </a:r>
          <a:endParaRPr lang="zh-CN" altLang="en-US" sz="2000" b="1" dirty="0">
            <a:latin typeface="华文楷体" pitchFamily="2" charset="-122"/>
            <a:ea typeface="华文楷体" pitchFamily="2" charset="-122"/>
          </a:endParaRPr>
        </a:p>
      </dgm:t>
    </dgm:pt>
    <dgm:pt modelId="{FF0AE47B-A0A6-4234-9BAB-99095D71B145}" type="parTrans" cxnId="{F1FF0C19-C253-4051-B6C5-A8C775AA9F30}">
      <dgm:prSet/>
      <dgm:spPr/>
      <dgm:t>
        <a:bodyPr/>
        <a:lstStyle/>
        <a:p>
          <a:endParaRPr lang="zh-CN" altLang="en-US"/>
        </a:p>
      </dgm:t>
    </dgm:pt>
    <dgm:pt modelId="{E4B0CBEF-8E9B-4BFA-8756-8D2AF15425AC}" type="sibTrans" cxnId="{F1FF0C19-C253-4051-B6C5-A8C775AA9F30}">
      <dgm:prSet/>
      <dgm:spPr/>
      <dgm:t>
        <a:bodyPr/>
        <a:lstStyle/>
        <a:p>
          <a:endParaRPr lang="zh-CN" altLang="en-US"/>
        </a:p>
      </dgm:t>
    </dgm:pt>
    <dgm:pt modelId="{C7C2AF29-ED3E-47BD-A5DD-7325F59C1C78}">
      <dgm:prSet phldrT="[文本]" custT="1"/>
      <dgm:spPr/>
      <dgm:t>
        <a:bodyPr/>
        <a:lstStyle/>
        <a:p>
          <a:r>
            <a:rPr lang="zh-CN" altLang="en-US" sz="2800" b="1" dirty="0" smtClean="0">
              <a:latin typeface="华文楷体" pitchFamily="2" charset="-122"/>
              <a:ea typeface="华文楷体" pitchFamily="2" charset="-122"/>
            </a:rPr>
            <a:t>数据验收</a:t>
          </a:r>
          <a:endParaRPr lang="zh-CN" altLang="en-US" sz="2800" b="1" dirty="0">
            <a:latin typeface="华文楷体" pitchFamily="2" charset="-122"/>
            <a:ea typeface="华文楷体" pitchFamily="2" charset="-122"/>
          </a:endParaRPr>
        </a:p>
      </dgm:t>
    </dgm:pt>
    <dgm:pt modelId="{27AD4A0B-4A54-4892-B192-BC272F2CCCB2}" type="parTrans" cxnId="{FFA8765F-9AB8-447F-965A-1333940664A1}">
      <dgm:prSet/>
      <dgm:spPr/>
      <dgm:t>
        <a:bodyPr/>
        <a:lstStyle/>
        <a:p>
          <a:endParaRPr lang="zh-CN" altLang="en-US"/>
        </a:p>
      </dgm:t>
    </dgm:pt>
    <dgm:pt modelId="{2EE64570-DF4B-4A0A-BBD7-9BF6E55F7313}" type="sibTrans" cxnId="{FFA8765F-9AB8-447F-965A-1333940664A1}">
      <dgm:prSet/>
      <dgm:spPr/>
      <dgm:t>
        <a:bodyPr/>
        <a:lstStyle/>
        <a:p>
          <a:endParaRPr lang="zh-CN" altLang="en-US"/>
        </a:p>
      </dgm:t>
    </dgm:pt>
    <dgm:pt modelId="{1B3D3DA9-931F-48A3-A954-46BAB15DC038}">
      <dgm:prSet phldrT="[文本]" custT="1"/>
      <dgm:spPr/>
      <dgm:t>
        <a:bodyPr/>
        <a:lstStyle/>
        <a:p>
          <a:r>
            <a:rPr lang="zh-CN" sz="2000" b="1" dirty="0" smtClean="0">
              <a:latin typeface="华文楷体" pitchFamily="2" charset="-122"/>
              <a:ea typeface="华文楷体" pitchFamily="2" charset="-122"/>
            </a:rPr>
            <a:t>保密员及时清除采集电脑和存储设备上的采集资料</a:t>
          </a:r>
          <a:r>
            <a:rPr lang="zh-CN" altLang="en-US" sz="2000" b="1" dirty="0" smtClean="0">
              <a:latin typeface="华文楷体" pitchFamily="2" charset="-122"/>
              <a:ea typeface="华文楷体" pitchFamily="2" charset="-122"/>
            </a:rPr>
            <a:t>，并签字验收</a:t>
          </a:r>
          <a:r>
            <a:rPr lang="zh-CN" sz="2000" b="1" dirty="0" smtClean="0">
              <a:latin typeface="华文楷体" pitchFamily="2" charset="-122"/>
              <a:ea typeface="华文楷体" pitchFamily="2" charset="-122"/>
            </a:rPr>
            <a:t>。</a:t>
          </a:r>
          <a:endParaRPr lang="zh-CN" altLang="en-US" sz="2000" b="1" dirty="0">
            <a:latin typeface="华文楷体" pitchFamily="2" charset="-122"/>
            <a:ea typeface="华文楷体" pitchFamily="2" charset="-122"/>
          </a:endParaRPr>
        </a:p>
      </dgm:t>
    </dgm:pt>
    <dgm:pt modelId="{C1B07EA4-72B8-42CB-BCEE-F4267A5C85DE}" type="parTrans" cxnId="{06547712-D3F9-43AC-85E9-859FF01F2BF4}">
      <dgm:prSet/>
      <dgm:spPr/>
      <dgm:t>
        <a:bodyPr/>
        <a:lstStyle/>
        <a:p>
          <a:endParaRPr lang="zh-CN" altLang="en-US"/>
        </a:p>
      </dgm:t>
    </dgm:pt>
    <dgm:pt modelId="{3E93488B-B472-4061-BF54-5B353F0864B1}" type="sibTrans" cxnId="{06547712-D3F9-43AC-85E9-859FF01F2BF4}">
      <dgm:prSet/>
      <dgm:spPr/>
      <dgm:t>
        <a:bodyPr/>
        <a:lstStyle/>
        <a:p>
          <a:endParaRPr lang="zh-CN" altLang="en-US"/>
        </a:p>
      </dgm:t>
    </dgm:pt>
    <dgm:pt modelId="{52FE6243-FC4D-401E-9409-EE5C9F1EB9EB}">
      <dgm:prSet phldrT="[文本]" custT="1"/>
      <dgm:spPr/>
      <dgm:t>
        <a:bodyPr/>
        <a:lstStyle/>
        <a:p>
          <a:r>
            <a:rPr lang="zh-CN" altLang="en-US" sz="2800" b="1" spc="-300" dirty="0" smtClean="0">
              <a:latin typeface="华文楷体" pitchFamily="2" charset="-122"/>
              <a:ea typeface="华文楷体" pitchFamily="2" charset="-122"/>
            </a:rPr>
            <a:t>数据</a:t>
          </a:r>
          <a:r>
            <a:rPr lang="zh-CN" sz="2800" b="1" spc="-300" dirty="0" smtClean="0">
              <a:latin typeface="华文楷体" pitchFamily="2" charset="-122"/>
              <a:ea typeface="华文楷体" pitchFamily="2" charset="-122"/>
            </a:rPr>
            <a:t>报送</a:t>
          </a:r>
          <a:endParaRPr lang="zh-CN" altLang="en-US" sz="2800" b="1" spc="-300" dirty="0">
            <a:latin typeface="华文楷体" pitchFamily="2" charset="-122"/>
            <a:ea typeface="华文楷体" pitchFamily="2" charset="-122"/>
          </a:endParaRPr>
        </a:p>
      </dgm:t>
    </dgm:pt>
    <dgm:pt modelId="{6F7B30C5-3E05-42AD-BADD-8964BC796E6D}" type="parTrans" cxnId="{4AA218DD-D402-44A9-91C0-77E44EA0E770}">
      <dgm:prSet/>
      <dgm:spPr/>
      <dgm:t>
        <a:bodyPr/>
        <a:lstStyle/>
        <a:p>
          <a:endParaRPr lang="zh-CN" altLang="en-US"/>
        </a:p>
      </dgm:t>
    </dgm:pt>
    <dgm:pt modelId="{C8E49CCE-6369-44BE-87CE-914155E339BF}" type="sibTrans" cxnId="{4AA218DD-D402-44A9-91C0-77E44EA0E770}">
      <dgm:prSet/>
      <dgm:spPr/>
      <dgm:t>
        <a:bodyPr/>
        <a:lstStyle/>
        <a:p>
          <a:endParaRPr lang="zh-CN" altLang="en-US"/>
        </a:p>
      </dgm:t>
    </dgm:pt>
    <dgm:pt modelId="{3EFE4496-A116-46B9-BA31-218E3039E0A5}">
      <dgm:prSet phldrT="[文本]" custT="1"/>
      <dgm:spPr/>
      <dgm:t>
        <a:bodyPr/>
        <a:lstStyle/>
        <a:p>
          <a:r>
            <a:rPr lang="zh-CN" altLang="en-US" sz="2000" b="1" dirty="0" smtClean="0">
              <a:latin typeface="华文楷体" pitchFamily="2" charset="-122"/>
              <a:ea typeface="华文楷体" pitchFamily="2" charset="-122"/>
            </a:rPr>
            <a:t>数据应</a:t>
          </a:r>
          <a:r>
            <a:rPr lang="zh-CN" sz="2000" b="1" dirty="0" smtClean="0">
              <a:latin typeface="华文楷体" pitchFamily="2" charset="-122"/>
              <a:ea typeface="华文楷体" pitchFamily="2" charset="-122"/>
            </a:rPr>
            <a:t>及时上报</a:t>
          </a:r>
          <a:r>
            <a:rPr lang="zh-CN" altLang="en-US" sz="2000" b="1" dirty="0" smtClean="0">
              <a:latin typeface="华文楷体" pitchFamily="2" charset="-122"/>
              <a:ea typeface="华文楷体" pitchFamily="2" charset="-122"/>
            </a:rPr>
            <a:t>，</a:t>
          </a:r>
          <a:r>
            <a:rPr lang="zh-CN" sz="2000" b="1" dirty="0" smtClean="0">
              <a:latin typeface="华文楷体" pitchFamily="2" charset="-122"/>
              <a:ea typeface="华文楷体" pitchFamily="2" charset="-122"/>
            </a:rPr>
            <a:t>所有资料均要遵循</a:t>
          </a:r>
          <a:r>
            <a:rPr lang="en-US" sz="2000" b="1" dirty="0" smtClean="0">
              <a:latin typeface="华文楷体" pitchFamily="2" charset="-122"/>
              <a:ea typeface="华文楷体" pitchFamily="2" charset="-122"/>
            </a:rPr>
            <a:t>“</a:t>
          </a:r>
          <a:r>
            <a:rPr lang="zh-CN" sz="2000" b="1" dirty="0" smtClean="0">
              <a:latin typeface="华文楷体" pitchFamily="2" charset="-122"/>
              <a:ea typeface="华文楷体" pitchFamily="2" charset="-122"/>
            </a:rPr>
            <a:t>刻录光盘，专人报送</a:t>
          </a:r>
          <a:r>
            <a:rPr lang="en-US" sz="2000" b="1" dirty="0" smtClean="0">
              <a:latin typeface="华文楷体" pitchFamily="2" charset="-122"/>
              <a:ea typeface="华文楷体" pitchFamily="2" charset="-122"/>
            </a:rPr>
            <a:t>”</a:t>
          </a:r>
          <a:r>
            <a:rPr lang="zh-CN" sz="2000" b="1" dirty="0" smtClean="0">
              <a:latin typeface="华文楷体" pitchFamily="2" charset="-122"/>
              <a:ea typeface="华文楷体" pitchFamily="2" charset="-122"/>
            </a:rPr>
            <a:t>的原则</a:t>
          </a:r>
          <a:r>
            <a:rPr lang="zh-CN" altLang="en-US" sz="2000" b="1" dirty="0" smtClean="0">
              <a:latin typeface="华文楷体" pitchFamily="2" charset="-122"/>
              <a:ea typeface="华文楷体" pitchFamily="2" charset="-122"/>
            </a:rPr>
            <a:t>。</a:t>
          </a:r>
          <a:endParaRPr lang="zh-CN" altLang="en-US" sz="2000" b="1" dirty="0">
            <a:latin typeface="华文楷体" pitchFamily="2" charset="-122"/>
            <a:ea typeface="华文楷体" pitchFamily="2" charset="-122"/>
          </a:endParaRPr>
        </a:p>
      </dgm:t>
    </dgm:pt>
    <dgm:pt modelId="{3D95DC99-5AB6-49D7-9F4B-F79953BB43EA}" type="parTrans" cxnId="{7ADF09ED-DD72-460B-B461-A1681A1DFE90}">
      <dgm:prSet/>
      <dgm:spPr/>
      <dgm:t>
        <a:bodyPr/>
        <a:lstStyle/>
        <a:p>
          <a:endParaRPr lang="zh-CN" altLang="en-US"/>
        </a:p>
      </dgm:t>
    </dgm:pt>
    <dgm:pt modelId="{EA74B451-E650-4532-885F-342CECBFA339}" type="sibTrans" cxnId="{7ADF09ED-DD72-460B-B461-A1681A1DFE90}">
      <dgm:prSet/>
      <dgm:spPr/>
      <dgm:t>
        <a:bodyPr/>
        <a:lstStyle/>
        <a:p>
          <a:endParaRPr lang="zh-CN" altLang="en-US"/>
        </a:p>
      </dgm:t>
    </dgm:pt>
    <dgm:pt modelId="{9D7A646B-25EE-4E85-B712-C61E2A56B197}" type="pres">
      <dgm:prSet presAssocID="{54E42B22-D6AF-4048-8D78-86EF8B0A6D15}" presName="Name0" presStyleCnt="0">
        <dgm:presLayoutVars>
          <dgm:dir/>
          <dgm:animLvl val="lvl"/>
          <dgm:resizeHandles val="exact"/>
        </dgm:presLayoutVars>
      </dgm:prSet>
      <dgm:spPr/>
      <dgm:t>
        <a:bodyPr/>
        <a:lstStyle/>
        <a:p>
          <a:endParaRPr lang="zh-CN" altLang="en-US"/>
        </a:p>
      </dgm:t>
    </dgm:pt>
    <dgm:pt modelId="{581F1D08-D116-48E7-94BB-B74F9640F038}" type="pres">
      <dgm:prSet presAssocID="{54E42B22-D6AF-4048-8D78-86EF8B0A6D15}" presName="tSp" presStyleCnt="0"/>
      <dgm:spPr/>
      <dgm:t>
        <a:bodyPr/>
        <a:lstStyle/>
        <a:p>
          <a:endParaRPr lang="zh-CN" altLang="en-US"/>
        </a:p>
      </dgm:t>
    </dgm:pt>
    <dgm:pt modelId="{5EB09E24-2D64-463B-908B-FD629A7C7F82}" type="pres">
      <dgm:prSet presAssocID="{54E42B22-D6AF-4048-8D78-86EF8B0A6D15}" presName="bSp" presStyleCnt="0"/>
      <dgm:spPr/>
      <dgm:t>
        <a:bodyPr/>
        <a:lstStyle/>
        <a:p>
          <a:endParaRPr lang="zh-CN" altLang="en-US"/>
        </a:p>
      </dgm:t>
    </dgm:pt>
    <dgm:pt modelId="{BE5DA29F-5B1D-44F1-8335-3E10760F412F}" type="pres">
      <dgm:prSet presAssocID="{54E42B22-D6AF-4048-8D78-86EF8B0A6D15}" presName="process" presStyleCnt="0"/>
      <dgm:spPr/>
      <dgm:t>
        <a:bodyPr/>
        <a:lstStyle/>
        <a:p>
          <a:endParaRPr lang="zh-CN" altLang="en-US"/>
        </a:p>
      </dgm:t>
    </dgm:pt>
    <dgm:pt modelId="{8855E27F-3A59-47AD-AEBF-EE44F70E8203}" type="pres">
      <dgm:prSet presAssocID="{87501C8C-6835-4AC4-8DC3-6F2F7D8AD106}" presName="composite1" presStyleCnt="0"/>
      <dgm:spPr/>
      <dgm:t>
        <a:bodyPr/>
        <a:lstStyle/>
        <a:p>
          <a:endParaRPr lang="zh-CN" altLang="en-US"/>
        </a:p>
      </dgm:t>
    </dgm:pt>
    <dgm:pt modelId="{1B425760-D43A-4082-9BD7-90E7617D1CF2}" type="pres">
      <dgm:prSet presAssocID="{87501C8C-6835-4AC4-8DC3-6F2F7D8AD106}" presName="dummyNode1" presStyleLbl="node1" presStyleIdx="0" presStyleCnt="3"/>
      <dgm:spPr/>
      <dgm:t>
        <a:bodyPr/>
        <a:lstStyle/>
        <a:p>
          <a:endParaRPr lang="zh-CN" altLang="en-US"/>
        </a:p>
      </dgm:t>
    </dgm:pt>
    <dgm:pt modelId="{BC4DA924-F427-45CA-992A-61BE10027E31}" type="pres">
      <dgm:prSet presAssocID="{87501C8C-6835-4AC4-8DC3-6F2F7D8AD106}" presName="childNode1" presStyleLbl="bgAcc1" presStyleIdx="0" presStyleCnt="3" custScaleY="134955">
        <dgm:presLayoutVars>
          <dgm:bulletEnabled val="1"/>
        </dgm:presLayoutVars>
      </dgm:prSet>
      <dgm:spPr/>
      <dgm:t>
        <a:bodyPr/>
        <a:lstStyle/>
        <a:p>
          <a:endParaRPr lang="zh-CN" altLang="en-US"/>
        </a:p>
      </dgm:t>
    </dgm:pt>
    <dgm:pt modelId="{598C9B41-BF6D-4D87-BEC5-21F31E1CEF23}" type="pres">
      <dgm:prSet presAssocID="{87501C8C-6835-4AC4-8DC3-6F2F7D8AD106}" presName="childNode1tx" presStyleLbl="bgAcc1" presStyleIdx="0" presStyleCnt="3">
        <dgm:presLayoutVars>
          <dgm:bulletEnabled val="1"/>
        </dgm:presLayoutVars>
      </dgm:prSet>
      <dgm:spPr/>
      <dgm:t>
        <a:bodyPr/>
        <a:lstStyle/>
        <a:p>
          <a:endParaRPr lang="zh-CN" altLang="en-US"/>
        </a:p>
      </dgm:t>
    </dgm:pt>
    <dgm:pt modelId="{1F22DC6C-53B9-4CC5-A72D-52A2B21D343F}" type="pres">
      <dgm:prSet presAssocID="{87501C8C-6835-4AC4-8DC3-6F2F7D8AD106}" presName="parentNode1" presStyleLbl="node1" presStyleIdx="0" presStyleCnt="3" custLinFactNeighborY="46466">
        <dgm:presLayoutVars>
          <dgm:chMax val="1"/>
          <dgm:bulletEnabled val="1"/>
        </dgm:presLayoutVars>
      </dgm:prSet>
      <dgm:spPr/>
      <dgm:t>
        <a:bodyPr/>
        <a:lstStyle/>
        <a:p>
          <a:endParaRPr lang="zh-CN" altLang="en-US"/>
        </a:p>
      </dgm:t>
    </dgm:pt>
    <dgm:pt modelId="{BD5754D8-4E5E-443F-A03A-B736430B9533}" type="pres">
      <dgm:prSet presAssocID="{87501C8C-6835-4AC4-8DC3-6F2F7D8AD106}" presName="connSite1" presStyleCnt="0"/>
      <dgm:spPr/>
      <dgm:t>
        <a:bodyPr/>
        <a:lstStyle/>
        <a:p>
          <a:endParaRPr lang="zh-CN" altLang="en-US"/>
        </a:p>
      </dgm:t>
    </dgm:pt>
    <dgm:pt modelId="{2DFBF84E-010D-4822-89C1-93105C41E801}" type="pres">
      <dgm:prSet presAssocID="{79A02409-D5CE-45FD-8413-F2D1F0632E9A}" presName="Name9" presStyleLbl="sibTrans2D1" presStyleIdx="0" presStyleCnt="2"/>
      <dgm:spPr/>
      <dgm:t>
        <a:bodyPr/>
        <a:lstStyle/>
        <a:p>
          <a:endParaRPr lang="zh-CN" altLang="en-US"/>
        </a:p>
      </dgm:t>
    </dgm:pt>
    <dgm:pt modelId="{523C9646-9534-41E3-B3FD-14CF6DF2FA3E}" type="pres">
      <dgm:prSet presAssocID="{C7C2AF29-ED3E-47BD-A5DD-7325F59C1C78}" presName="composite2" presStyleCnt="0"/>
      <dgm:spPr/>
      <dgm:t>
        <a:bodyPr/>
        <a:lstStyle/>
        <a:p>
          <a:endParaRPr lang="zh-CN" altLang="en-US"/>
        </a:p>
      </dgm:t>
    </dgm:pt>
    <dgm:pt modelId="{9E71089E-3597-4E7B-B520-F681F9F603FA}" type="pres">
      <dgm:prSet presAssocID="{C7C2AF29-ED3E-47BD-A5DD-7325F59C1C78}" presName="dummyNode2" presStyleLbl="node1" presStyleIdx="0" presStyleCnt="3"/>
      <dgm:spPr/>
      <dgm:t>
        <a:bodyPr/>
        <a:lstStyle/>
        <a:p>
          <a:endParaRPr lang="zh-CN" altLang="en-US"/>
        </a:p>
      </dgm:t>
    </dgm:pt>
    <dgm:pt modelId="{22DEF039-8F7E-437D-BA8C-A6DBB421F5B1}" type="pres">
      <dgm:prSet presAssocID="{C7C2AF29-ED3E-47BD-A5DD-7325F59C1C78}" presName="childNode2" presStyleLbl="bgAcc1" presStyleIdx="1" presStyleCnt="3" custScaleY="133486">
        <dgm:presLayoutVars>
          <dgm:bulletEnabled val="1"/>
        </dgm:presLayoutVars>
      </dgm:prSet>
      <dgm:spPr/>
      <dgm:t>
        <a:bodyPr/>
        <a:lstStyle/>
        <a:p>
          <a:endParaRPr lang="zh-CN" altLang="en-US"/>
        </a:p>
      </dgm:t>
    </dgm:pt>
    <dgm:pt modelId="{7BC164AE-DC62-4138-AEFA-DAF14472E6AF}" type="pres">
      <dgm:prSet presAssocID="{C7C2AF29-ED3E-47BD-A5DD-7325F59C1C78}" presName="childNode2tx" presStyleLbl="bgAcc1" presStyleIdx="1" presStyleCnt="3">
        <dgm:presLayoutVars>
          <dgm:bulletEnabled val="1"/>
        </dgm:presLayoutVars>
      </dgm:prSet>
      <dgm:spPr/>
      <dgm:t>
        <a:bodyPr/>
        <a:lstStyle/>
        <a:p>
          <a:endParaRPr lang="zh-CN" altLang="en-US"/>
        </a:p>
      </dgm:t>
    </dgm:pt>
    <dgm:pt modelId="{87B39B96-D5D1-47C3-9047-C439EAC218A7}" type="pres">
      <dgm:prSet presAssocID="{C7C2AF29-ED3E-47BD-A5DD-7325F59C1C78}" presName="parentNode2" presStyleLbl="node1" presStyleIdx="1" presStyleCnt="3" custLinFactNeighborY="-37204">
        <dgm:presLayoutVars>
          <dgm:chMax val="0"/>
          <dgm:bulletEnabled val="1"/>
        </dgm:presLayoutVars>
      </dgm:prSet>
      <dgm:spPr/>
      <dgm:t>
        <a:bodyPr/>
        <a:lstStyle/>
        <a:p>
          <a:endParaRPr lang="zh-CN" altLang="en-US"/>
        </a:p>
      </dgm:t>
    </dgm:pt>
    <dgm:pt modelId="{33028E56-18B7-442A-9189-553D934A6CC5}" type="pres">
      <dgm:prSet presAssocID="{C7C2AF29-ED3E-47BD-A5DD-7325F59C1C78}" presName="connSite2" presStyleCnt="0"/>
      <dgm:spPr/>
      <dgm:t>
        <a:bodyPr/>
        <a:lstStyle/>
        <a:p>
          <a:endParaRPr lang="zh-CN" altLang="en-US"/>
        </a:p>
      </dgm:t>
    </dgm:pt>
    <dgm:pt modelId="{369E45AE-D0CD-47AC-9A78-4F48C385E185}" type="pres">
      <dgm:prSet presAssocID="{2EE64570-DF4B-4A0A-BBD7-9BF6E55F7313}" presName="Name18" presStyleLbl="sibTrans2D1" presStyleIdx="1" presStyleCnt="2"/>
      <dgm:spPr/>
      <dgm:t>
        <a:bodyPr/>
        <a:lstStyle/>
        <a:p>
          <a:endParaRPr lang="zh-CN" altLang="en-US"/>
        </a:p>
      </dgm:t>
    </dgm:pt>
    <dgm:pt modelId="{919D191A-D8EE-42E1-99C4-2DF85E358670}" type="pres">
      <dgm:prSet presAssocID="{52FE6243-FC4D-401E-9409-EE5C9F1EB9EB}" presName="composite1" presStyleCnt="0"/>
      <dgm:spPr/>
      <dgm:t>
        <a:bodyPr/>
        <a:lstStyle/>
        <a:p>
          <a:endParaRPr lang="zh-CN" altLang="en-US"/>
        </a:p>
      </dgm:t>
    </dgm:pt>
    <dgm:pt modelId="{F24EC5D0-95B3-44B7-9108-BA359441F245}" type="pres">
      <dgm:prSet presAssocID="{52FE6243-FC4D-401E-9409-EE5C9F1EB9EB}" presName="dummyNode1" presStyleLbl="node1" presStyleIdx="1" presStyleCnt="3"/>
      <dgm:spPr/>
      <dgm:t>
        <a:bodyPr/>
        <a:lstStyle/>
        <a:p>
          <a:endParaRPr lang="zh-CN" altLang="en-US"/>
        </a:p>
      </dgm:t>
    </dgm:pt>
    <dgm:pt modelId="{D99B941A-BCDE-4677-993B-103A45A85B14}" type="pres">
      <dgm:prSet presAssocID="{52FE6243-FC4D-401E-9409-EE5C9F1EB9EB}" presName="childNode1" presStyleLbl="bgAcc1" presStyleIdx="2" presStyleCnt="3" custScaleY="133486">
        <dgm:presLayoutVars>
          <dgm:bulletEnabled val="1"/>
        </dgm:presLayoutVars>
      </dgm:prSet>
      <dgm:spPr/>
      <dgm:t>
        <a:bodyPr/>
        <a:lstStyle/>
        <a:p>
          <a:endParaRPr lang="zh-CN" altLang="en-US"/>
        </a:p>
      </dgm:t>
    </dgm:pt>
    <dgm:pt modelId="{9A3CF871-5D86-41F1-BF22-0BB859DB8ECF}" type="pres">
      <dgm:prSet presAssocID="{52FE6243-FC4D-401E-9409-EE5C9F1EB9EB}" presName="childNode1tx" presStyleLbl="bgAcc1" presStyleIdx="2" presStyleCnt="3">
        <dgm:presLayoutVars>
          <dgm:bulletEnabled val="1"/>
        </dgm:presLayoutVars>
      </dgm:prSet>
      <dgm:spPr/>
      <dgm:t>
        <a:bodyPr/>
        <a:lstStyle/>
        <a:p>
          <a:endParaRPr lang="zh-CN" altLang="en-US"/>
        </a:p>
      </dgm:t>
    </dgm:pt>
    <dgm:pt modelId="{AF7E2E46-350E-4C0D-AAB7-DB7E0FC0D057}" type="pres">
      <dgm:prSet presAssocID="{52FE6243-FC4D-401E-9409-EE5C9F1EB9EB}" presName="parentNode1" presStyleLbl="node1" presStyleIdx="2" presStyleCnt="3" custLinFactNeighborY="39882">
        <dgm:presLayoutVars>
          <dgm:chMax val="1"/>
          <dgm:bulletEnabled val="1"/>
        </dgm:presLayoutVars>
      </dgm:prSet>
      <dgm:spPr/>
      <dgm:t>
        <a:bodyPr/>
        <a:lstStyle/>
        <a:p>
          <a:endParaRPr lang="zh-CN" altLang="en-US"/>
        </a:p>
      </dgm:t>
    </dgm:pt>
    <dgm:pt modelId="{0A905EE1-8F20-4F4F-8978-D654FC776281}" type="pres">
      <dgm:prSet presAssocID="{52FE6243-FC4D-401E-9409-EE5C9F1EB9EB}" presName="connSite1" presStyleCnt="0"/>
      <dgm:spPr/>
      <dgm:t>
        <a:bodyPr/>
        <a:lstStyle/>
        <a:p>
          <a:endParaRPr lang="zh-CN" altLang="en-US"/>
        </a:p>
      </dgm:t>
    </dgm:pt>
  </dgm:ptLst>
  <dgm:cxnLst>
    <dgm:cxn modelId="{7ADF09ED-DD72-460B-B461-A1681A1DFE90}" srcId="{52FE6243-FC4D-401E-9409-EE5C9F1EB9EB}" destId="{3EFE4496-A116-46B9-BA31-218E3039E0A5}" srcOrd="0" destOrd="0" parTransId="{3D95DC99-5AB6-49D7-9F4B-F79953BB43EA}" sibTransId="{EA74B451-E650-4532-885F-342CECBFA339}"/>
    <dgm:cxn modelId="{779592B5-BA98-41D0-87E5-7056032A74D4}" type="presOf" srcId="{7FCFD482-6EC9-4EF2-8750-EC01F36C5F75}" destId="{BC4DA924-F427-45CA-992A-61BE10027E31}" srcOrd="0" destOrd="0" presId="urn:microsoft.com/office/officeart/2005/8/layout/hProcess4"/>
    <dgm:cxn modelId="{54793F15-C156-49C9-98D5-5126609173D5}" type="presOf" srcId="{C7C2AF29-ED3E-47BD-A5DD-7325F59C1C78}" destId="{87B39B96-D5D1-47C3-9047-C439EAC218A7}" srcOrd="0" destOrd="0" presId="urn:microsoft.com/office/officeart/2005/8/layout/hProcess4"/>
    <dgm:cxn modelId="{4AA218DD-D402-44A9-91C0-77E44EA0E770}" srcId="{54E42B22-D6AF-4048-8D78-86EF8B0A6D15}" destId="{52FE6243-FC4D-401E-9409-EE5C9F1EB9EB}" srcOrd="2" destOrd="0" parTransId="{6F7B30C5-3E05-42AD-BADD-8964BC796E6D}" sibTransId="{C8E49CCE-6369-44BE-87CE-914155E339BF}"/>
    <dgm:cxn modelId="{AB6B5054-DEA4-4188-9103-3117037A1259}" type="presOf" srcId="{1B3D3DA9-931F-48A3-A954-46BAB15DC038}" destId="{22DEF039-8F7E-437D-BA8C-A6DBB421F5B1}" srcOrd="0" destOrd="0" presId="urn:microsoft.com/office/officeart/2005/8/layout/hProcess4"/>
    <dgm:cxn modelId="{FC48B326-662F-4DF9-A731-ED6C2F28B149}" type="presOf" srcId="{87501C8C-6835-4AC4-8DC3-6F2F7D8AD106}" destId="{1F22DC6C-53B9-4CC5-A72D-52A2B21D343F}" srcOrd="0" destOrd="0" presId="urn:microsoft.com/office/officeart/2005/8/layout/hProcess4"/>
    <dgm:cxn modelId="{7A66900E-C761-44E0-9601-6BD1A41417EB}" type="presOf" srcId="{52FE6243-FC4D-401E-9409-EE5C9F1EB9EB}" destId="{AF7E2E46-350E-4C0D-AAB7-DB7E0FC0D057}" srcOrd="0" destOrd="0" presId="urn:microsoft.com/office/officeart/2005/8/layout/hProcess4"/>
    <dgm:cxn modelId="{4111AF5A-3429-4BBA-B03B-926B8F9A372F}" type="presOf" srcId="{2EE64570-DF4B-4A0A-BBD7-9BF6E55F7313}" destId="{369E45AE-D0CD-47AC-9A78-4F48C385E185}" srcOrd="0" destOrd="0" presId="urn:microsoft.com/office/officeart/2005/8/layout/hProcess4"/>
    <dgm:cxn modelId="{9A4826B3-A916-48F3-9C89-7C949958A1EA}" type="presOf" srcId="{1B3D3DA9-931F-48A3-A954-46BAB15DC038}" destId="{7BC164AE-DC62-4138-AEFA-DAF14472E6AF}" srcOrd="1" destOrd="0" presId="urn:microsoft.com/office/officeart/2005/8/layout/hProcess4"/>
    <dgm:cxn modelId="{06547712-D3F9-43AC-85E9-859FF01F2BF4}" srcId="{C7C2AF29-ED3E-47BD-A5DD-7325F59C1C78}" destId="{1B3D3DA9-931F-48A3-A954-46BAB15DC038}" srcOrd="0" destOrd="0" parTransId="{C1B07EA4-72B8-42CB-BCEE-F4267A5C85DE}" sibTransId="{3E93488B-B472-4061-BF54-5B353F0864B1}"/>
    <dgm:cxn modelId="{15E8A61B-C5EA-4857-AF8A-8E70DD62D6DC}" type="presOf" srcId="{3EFE4496-A116-46B9-BA31-218E3039E0A5}" destId="{D99B941A-BCDE-4677-993B-103A45A85B14}" srcOrd="0" destOrd="0" presId="urn:microsoft.com/office/officeart/2005/8/layout/hProcess4"/>
    <dgm:cxn modelId="{DE0C4831-015B-4BC1-85E3-AD654849F94D}" type="presOf" srcId="{3EFE4496-A116-46B9-BA31-218E3039E0A5}" destId="{9A3CF871-5D86-41F1-BF22-0BB859DB8ECF}" srcOrd="1" destOrd="0" presId="urn:microsoft.com/office/officeart/2005/8/layout/hProcess4"/>
    <dgm:cxn modelId="{75E9B93D-EF0D-4B69-9EF9-33475DC044FA}" srcId="{54E42B22-D6AF-4048-8D78-86EF8B0A6D15}" destId="{87501C8C-6835-4AC4-8DC3-6F2F7D8AD106}" srcOrd="0" destOrd="0" parTransId="{527DE138-79A6-46E0-902E-11EBF64461D2}" sibTransId="{79A02409-D5CE-45FD-8413-F2D1F0632E9A}"/>
    <dgm:cxn modelId="{4E787B27-B109-4820-8AE7-B3C31BB0BADB}" type="presOf" srcId="{54E42B22-D6AF-4048-8D78-86EF8B0A6D15}" destId="{9D7A646B-25EE-4E85-B712-C61E2A56B197}" srcOrd="0" destOrd="0" presId="urn:microsoft.com/office/officeart/2005/8/layout/hProcess4"/>
    <dgm:cxn modelId="{FFA8765F-9AB8-447F-965A-1333940664A1}" srcId="{54E42B22-D6AF-4048-8D78-86EF8B0A6D15}" destId="{C7C2AF29-ED3E-47BD-A5DD-7325F59C1C78}" srcOrd="1" destOrd="0" parTransId="{27AD4A0B-4A54-4892-B192-BC272F2CCCB2}" sibTransId="{2EE64570-DF4B-4A0A-BBD7-9BF6E55F7313}"/>
    <dgm:cxn modelId="{F1FF0C19-C253-4051-B6C5-A8C775AA9F30}" srcId="{87501C8C-6835-4AC4-8DC3-6F2F7D8AD106}" destId="{7FCFD482-6EC9-4EF2-8750-EC01F36C5F75}" srcOrd="0" destOrd="0" parTransId="{FF0AE47B-A0A6-4234-9BAB-99095D71B145}" sibTransId="{E4B0CBEF-8E9B-4BFA-8756-8D2AF15425AC}"/>
    <dgm:cxn modelId="{F19785FE-9DF6-4F5F-AFC8-E08C3C78FDAA}" type="presOf" srcId="{79A02409-D5CE-45FD-8413-F2D1F0632E9A}" destId="{2DFBF84E-010D-4822-89C1-93105C41E801}" srcOrd="0" destOrd="0" presId="urn:microsoft.com/office/officeart/2005/8/layout/hProcess4"/>
    <dgm:cxn modelId="{7FE2ABC3-FA5A-429A-9492-0306CD674812}" type="presOf" srcId="{7FCFD482-6EC9-4EF2-8750-EC01F36C5F75}" destId="{598C9B41-BF6D-4D87-BEC5-21F31E1CEF23}" srcOrd="1" destOrd="0" presId="urn:microsoft.com/office/officeart/2005/8/layout/hProcess4"/>
    <dgm:cxn modelId="{B1F9FAFC-187F-45E6-9B44-DAF6AF97D8A6}" type="presParOf" srcId="{9D7A646B-25EE-4E85-B712-C61E2A56B197}" destId="{581F1D08-D116-48E7-94BB-B74F9640F038}" srcOrd="0" destOrd="0" presId="urn:microsoft.com/office/officeart/2005/8/layout/hProcess4"/>
    <dgm:cxn modelId="{54D4218A-6A8D-4026-B23C-8B5BF0AF1547}" type="presParOf" srcId="{9D7A646B-25EE-4E85-B712-C61E2A56B197}" destId="{5EB09E24-2D64-463B-908B-FD629A7C7F82}" srcOrd="1" destOrd="0" presId="urn:microsoft.com/office/officeart/2005/8/layout/hProcess4"/>
    <dgm:cxn modelId="{8172B08D-B55B-443E-A776-B9C4D4FD6108}" type="presParOf" srcId="{9D7A646B-25EE-4E85-B712-C61E2A56B197}" destId="{BE5DA29F-5B1D-44F1-8335-3E10760F412F}" srcOrd="2" destOrd="0" presId="urn:microsoft.com/office/officeart/2005/8/layout/hProcess4"/>
    <dgm:cxn modelId="{58C12175-53DE-4D12-AFBD-5D95071CF43B}" type="presParOf" srcId="{BE5DA29F-5B1D-44F1-8335-3E10760F412F}" destId="{8855E27F-3A59-47AD-AEBF-EE44F70E8203}" srcOrd="0" destOrd="0" presId="urn:microsoft.com/office/officeart/2005/8/layout/hProcess4"/>
    <dgm:cxn modelId="{FCD6E0E3-6CD3-4D89-8C64-533F8A7C322A}" type="presParOf" srcId="{8855E27F-3A59-47AD-AEBF-EE44F70E8203}" destId="{1B425760-D43A-4082-9BD7-90E7617D1CF2}" srcOrd="0" destOrd="0" presId="urn:microsoft.com/office/officeart/2005/8/layout/hProcess4"/>
    <dgm:cxn modelId="{EBB31402-B958-4E82-AAEA-5B4407248F76}" type="presParOf" srcId="{8855E27F-3A59-47AD-AEBF-EE44F70E8203}" destId="{BC4DA924-F427-45CA-992A-61BE10027E31}" srcOrd="1" destOrd="0" presId="urn:microsoft.com/office/officeart/2005/8/layout/hProcess4"/>
    <dgm:cxn modelId="{28E24638-0842-4812-9A4A-87E2A6F8CE9C}" type="presParOf" srcId="{8855E27F-3A59-47AD-AEBF-EE44F70E8203}" destId="{598C9B41-BF6D-4D87-BEC5-21F31E1CEF23}" srcOrd="2" destOrd="0" presId="urn:microsoft.com/office/officeart/2005/8/layout/hProcess4"/>
    <dgm:cxn modelId="{20D91EA4-E62F-4839-9EFE-09ACC438EDC2}" type="presParOf" srcId="{8855E27F-3A59-47AD-AEBF-EE44F70E8203}" destId="{1F22DC6C-53B9-4CC5-A72D-52A2B21D343F}" srcOrd="3" destOrd="0" presId="urn:microsoft.com/office/officeart/2005/8/layout/hProcess4"/>
    <dgm:cxn modelId="{24D78D1F-56F4-400F-8A97-2972CF63957F}" type="presParOf" srcId="{8855E27F-3A59-47AD-AEBF-EE44F70E8203}" destId="{BD5754D8-4E5E-443F-A03A-B736430B9533}" srcOrd="4" destOrd="0" presId="urn:microsoft.com/office/officeart/2005/8/layout/hProcess4"/>
    <dgm:cxn modelId="{51D55A87-E782-4FA7-9971-65685EBF5BF1}" type="presParOf" srcId="{BE5DA29F-5B1D-44F1-8335-3E10760F412F}" destId="{2DFBF84E-010D-4822-89C1-93105C41E801}" srcOrd="1" destOrd="0" presId="urn:microsoft.com/office/officeart/2005/8/layout/hProcess4"/>
    <dgm:cxn modelId="{943EA982-AB5A-43EF-95BE-7902E39421FF}" type="presParOf" srcId="{BE5DA29F-5B1D-44F1-8335-3E10760F412F}" destId="{523C9646-9534-41E3-B3FD-14CF6DF2FA3E}" srcOrd="2" destOrd="0" presId="urn:microsoft.com/office/officeart/2005/8/layout/hProcess4"/>
    <dgm:cxn modelId="{BB687891-3E71-4721-B4B1-390AC4A57247}" type="presParOf" srcId="{523C9646-9534-41E3-B3FD-14CF6DF2FA3E}" destId="{9E71089E-3597-4E7B-B520-F681F9F603FA}" srcOrd="0" destOrd="0" presId="urn:microsoft.com/office/officeart/2005/8/layout/hProcess4"/>
    <dgm:cxn modelId="{3C726F44-5F4F-4251-89AC-F63E98031CEA}" type="presParOf" srcId="{523C9646-9534-41E3-B3FD-14CF6DF2FA3E}" destId="{22DEF039-8F7E-437D-BA8C-A6DBB421F5B1}" srcOrd="1" destOrd="0" presId="urn:microsoft.com/office/officeart/2005/8/layout/hProcess4"/>
    <dgm:cxn modelId="{84CF6BBB-7CC0-43D6-9C33-40133D22519D}" type="presParOf" srcId="{523C9646-9534-41E3-B3FD-14CF6DF2FA3E}" destId="{7BC164AE-DC62-4138-AEFA-DAF14472E6AF}" srcOrd="2" destOrd="0" presId="urn:microsoft.com/office/officeart/2005/8/layout/hProcess4"/>
    <dgm:cxn modelId="{4887D9BF-D297-4848-9FA3-A4D0848C40CC}" type="presParOf" srcId="{523C9646-9534-41E3-B3FD-14CF6DF2FA3E}" destId="{87B39B96-D5D1-47C3-9047-C439EAC218A7}" srcOrd="3" destOrd="0" presId="urn:microsoft.com/office/officeart/2005/8/layout/hProcess4"/>
    <dgm:cxn modelId="{6C4A0B97-A123-4F58-AC25-E77B5AD780D1}" type="presParOf" srcId="{523C9646-9534-41E3-B3FD-14CF6DF2FA3E}" destId="{33028E56-18B7-442A-9189-553D934A6CC5}" srcOrd="4" destOrd="0" presId="urn:microsoft.com/office/officeart/2005/8/layout/hProcess4"/>
    <dgm:cxn modelId="{EC30C341-E3A3-467B-83C6-A86A6C8CFCB8}" type="presParOf" srcId="{BE5DA29F-5B1D-44F1-8335-3E10760F412F}" destId="{369E45AE-D0CD-47AC-9A78-4F48C385E185}" srcOrd="3" destOrd="0" presId="urn:microsoft.com/office/officeart/2005/8/layout/hProcess4"/>
    <dgm:cxn modelId="{36AB34AA-1506-4958-89FD-10D2502EB1DE}" type="presParOf" srcId="{BE5DA29F-5B1D-44F1-8335-3E10760F412F}" destId="{919D191A-D8EE-42E1-99C4-2DF85E358670}" srcOrd="4" destOrd="0" presId="urn:microsoft.com/office/officeart/2005/8/layout/hProcess4"/>
    <dgm:cxn modelId="{D06F0C24-F734-403B-B5D2-865BFEF7286E}" type="presParOf" srcId="{919D191A-D8EE-42E1-99C4-2DF85E358670}" destId="{F24EC5D0-95B3-44B7-9108-BA359441F245}" srcOrd="0" destOrd="0" presId="urn:microsoft.com/office/officeart/2005/8/layout/hProcess4"/>
    <dgm:cxn modelId="{86F0E2E5-52B7-421E-A53C-5E40BD259756}" type="presParOf" srcId="{919D191A-D8EE-42E1-99C4-2DF85E358670}" destId="{D99B941A-BCDE-4677-993B-103A45A85B14}" srcOrd="1" destOrd="0" presId="urn:microsoft.com/office/officeart/2005/8/layout/hProcess4"/>
    <dgm:cxn modelId="{5CB7EF6A-0719-4523-B934-5270C5475C44}" type="presParOf" srcId="{919D191A-D8EE-42E1-99C4-2DF85E358670}" destId="{9A3CF871-5D86-41F1-BF22-0BB859DB8ECF}" srcOrd="2" destOrd="0" presId="urn:microsoft.com/office/officeart/2005/8/layout/hProcess4"/>
    <dgm:cxn modelId="{22E4DB13-4DDA-4ED8-8805-A7EF2FD52D06}" type="presParOf" srcId="{919D191A-D8EE-42E1-99C4-2DF85E358670}" destId="{AF7E2E46-350E-4C0D-AAB7-DB7E0FC0D057}" srcOrd="3" destOrd="0" presId="urn:microsoft.com/office/officeart/2005/8/layout/hProcess4"/>
    <dgm:cxn modelId="{056BDC0B-5263-4ECC-9BA0-6D521617908F}" type="presParOf" srcId="{919D191A-D8EE-42E1-99C4-2DF85E358670}" destId="{0A905EE1-8F20-4F4F-8978-D654FC776281}"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20844A-66B1-4D96-9763-5C8ACB238808}" type="doc">
      <dgm:prSet loTypeId="urn:microsoft.com/office/officeart/2005/8/layout/vProcess5" loCatId="process" qsTypeId="urn:microsoft.com/office/officeart/2005/8/quickstyle/simple5" qsCatId="simple" csTypeId="urn:microsoft.com/office/officeart/2005/8/colors/accent1_5" csCatId="accent1" phldr="1"/>
      <dgm:spPr/>
      <dgm:t>
        <a:bodyPr/>
        <a:lstStyle/>
        <a:p>
          <a:endParaRPr lang="zh-CN" altLang="en-US"/>
        </a:p>
      </dgm:t>
    </dgm:pt>
    <dgm:pt modelId="{450EDED6-7A51-49FD-8A24-49C8EAFBEE34}">
      <dgm:prSet phldrT="[文本]" custT="1"/>
      <dgm:spPr/>
      <dgm:t>
        <a:bodyPr/>
        <a:lstStyle/>
        <a:p>
          <a:r>
            <a:rPr lang="zh-CN" altLang="en-US" sz="3000" b="1" dirty="0" smtClean="0">
              <a:latin typeface="华文楷体" pitchFamily="2" charset="-122"/>
              <a:ea typeface="华文楷体" pitchFamily="2" charset="-122"/>
            </a:rPr>
            <a:t>全国调查</a:t>
          </a:r>
          <a:r>
            <a:rPr lang="zh-CN" altLang="en-US" sz="3400" b="1" dirty="0" smtClean="0">
              <a:latin typeface="华文楷体" pitchFamily="2" charset="-122"/>
              <a:ea typeface="华文楷体" pitchFamily="2" charset="-122"/>
            </a:rPr>
            <a:t>办公室</a:t>
          </a:r>
          <a:endParaRPr lang="zh-CN" altLang="en-US" sz="3400" b="1" dirty="0">
            <a:latin typeface="华文楷体" pitchFamily="2" charset="-122"/>
            <a:ea typeface="华文楷体" pitchFamily="2" charset="-122"/>
          </a:endParaRPr>
        </a:p>
      </dgm:t>
    </dgm:pt>
    <dgm:pt modelId="{7E9C6715-ECA7-4BB8-BFFF-82EB303D3CBB}" type="parTrans" cxnId="{1C369AB1-BB23-4C57-AAF9-03344BC1B155}">
      <dgm:prSet/>
      <dgm:spPr/>
      <dgm:t>
        <a:bodyPr/>
        <a:lstStyle/>
        <a:p>
          <a:endParaRPr lang="zh-CN" altLang="en-US"/>
        </a:p>
      </dgm:t>
    </dgm:pt>
    <dgm:pt modelId="{FECFE2C1-0177-4905-B238-5E2BC7BBF9B7}" type="sibTrans" cxnId="{1C369AB1-BB23-4C57-AAF9-03344BC1B155}">
      <dgm:prSet/>
      <dgm:spPr/>
      <dgm:t>
        <a:bodyPr/>
        <a:lstStyle/>
        <a:p>
          <a:endParaRPr lang="zh-CN" altLang="en-US"/>
        </a:p>
      </dgm:t>
    </dgm:pt>
    <dgm:pt modelId="{A9572FBC-F2CB-4C6D-85A9-D483CDEE4632}">
      <dgm:prSet phldrT="[文本]"/>
      <dgm:spPr/>
      <dgm:t>
        <a:bodyPr/>
        <a:lstStyle/>
        <a:p>
          <a:r>
            <a:rPr lang="zh-CN" altLang="en-US" b="1" dirty="0" smtClean="0">
              <a:latin typeface="华文楷体" pitchFamily="2" charset="-122"/>
              <a:ea typeface="华文楷体" pitchFamily="2" charset="-122"/>
            </a:rPr>
            <a:t>市级调查办公室</a:t>
          </a:r>
          <a:endParaRPr lang="zh-CN" altLang="en-US" b="1" dirty="0">
            <a:latin typeface="华文楷体" pitchFamily="2" charset="-122"/>
            <a:ea typeface="华文楷体" pitchFamily="2" charset="-122"/>
          </a:endParaRPr>
        </a:p>
      </dgm:t>
    </dgm:pt>
    <dgm:pt modelId="{4FFF0595-E0FB-40FA-A793-6426D4A41D07}" type="parTrans" cxnId="{319687FA-A94D-4900-986D-BCD151BDD884}">
      <dgm:prSet/>
      <dgm:spPr/>
      <dgm:t>
        <a:bodyPr/>
        <a:lstStyle/>
        <a:p>
          <a:endParaRPr lang="zh-CN" altLang="en-US"/>
        </a:p>
      </dgm:t>
    </dgm:pt>
    <dgm:pt modelId="{90A80B39-34E4-49C6-8D1B-49209C510A7F}" type="sibTrans" cxnId="{319687FA-A94D-4900-986D-BCD151BDD884}">
      <dgm:prSet/>
      <dgm:spPr/>
      <dgm:t>
        <a:bodyPr/>
        <a:lstStyle/>
        <a:p>
          <a:endParaRPr lang="zh-CN" altLang="en-US"/>
        </a:p>
      </dgm:t>
    </dgm:pt>
    <dgm:pt modelId="{35A9FE10-C3A4-436C-8D4A-6FB46240F805}">
      <dgm:prSet phldrT="[文本]"/>
      <dgm:spPr/>
      <dgm:t>
        <a:bodyPr/>
        <a:lstStyle/>
        <a:p>
          <a:r>
            <a:rPr lang="zh-CN" b="1" dirty="0" smtClean="0">
              <a:latin typeface="华文楷体" pitchFamily="2" charset="-122"/>
              <a:ea typeface="华文楷体" pitchFamily="2" charset="-122"/>
            </a:rPr>
            <a:t>调查实施单位</a:t>
          </a:r>
          <a:endParaRPr lang="zh-CN" altLang="en-US" b="1" dirty="0">
            <a:latin typeface="华文楷体" pitchFamily="2" charset="-122"/>
            <a:ea typeface="华文楷体" pitchFamily="2" charset="-122"/>
          </a:endParaRPr>
        </a:p>
      </dgm:t>
    </dgm:pt>
    <dgm:pt modelId="{C3123F76-8E20-412C-8889-F24A5AC12563}" type="parTrans" cxnId="{39C9E543-1196-423B-A3AE-E8EE4B0F595F}">
      <dgm:prSet/>
      <dgm:spPr/>
      <dgm:t>
        <a:bodyPr/>
        <a:lstStyle/>
        <a:p>
          <a:endParaRPr lang="zh-CN" altLang="en-US"/>
        </a:p>
      </dgm:t>
    </dgm:pt>
    <dgm:pt modelId="{A632481E-9364-4272-8E96-1A752D213380}" type="sibTrans" cxnId="{39C9E543-1196-423B-A3AE-E8EE4B0F595F}">
      <dgm:prSet/>
      <dgm:spPr/>
      <dgm:t>
        <a:bodyPr/>
        <a:lstStyle/>
        <a:p>
          <a:endParaRPr lang="zh-CN" altLang="en-US"/>
        </a:p>
      </dgm:t>
    </dgm:pt>
    <dgm:pt modelId="{673A68CA-69BC-4A06-9D02-1C789C534126}">
      <dgm:prSet/>
      <dgm:spPr/>
      <dgm:t>
        <a:bodyPr/>
        <a:lstStyle/>
        <a:p>
          <a:r>
            <a:rPr lang="zh-CN" altLang="en-US" b="1" dirty="0" smtClean="0">
              <a:latin typeface="华文楷体" pitchFamily="2" charset="-122"/>
              <a:ea typeface="华文楷体" pitchFamily="2" charset="-122"/>
            </a:rPr>
            <a:t>省级调查办公室</a:t>
          </a:r>
          <a:endParaRPr lang="zh-CN" altLang="en-US" b="1" dirty="0">
            <a:latin typeface="华文楷体" pitchFamily="2" charset="-122"/>
            <a:ea typeface="华文楷体" pitchFamily="2" charset="-122"/>
          </a:endParaRPr>
        </a:p>
      </dgm:t>
    </dgm:pt>
    <dgm:pt modelId="{7FB8618F-DFAA-4498-A8F7-B6FA505470F3}" type="parTrans" cxnId="{74EB36ED-FB87-43E7-B8FE-7F0A93D16C96}">
      <dgm:prSet/>
      <dgm:spPr/>
      <dgm:t>
        <a:bodyPr/>
        <a:lstStyle/>
        <a:p>
          <a:endParaRPr lang="zh-CN" altLang="en-US"/>
        </a:p>
      </dgm:t>
    </dgm:pt>
    <dgm:pt modelId="{14181849-FBCE-4409-BEAF-0F49AC066B58}" type="sibTrans" cxnId="{74EB36ED-FB87-43E7-B8FE-7F0A93D16C96}">
      <dgm:prSet/>
      <dgm:spPr/>
      <dgm:t>
        <a:bodyPr/>
        <a:lstStyle/>
        <a:p>
          <a:endParaRPr lang="zh-CN" altLang="en-US"/>
        </a:p>
      </dgm:t>
    </dgm:pt>
    <dgm:pt modelId="{7A6C00B8-7FD3-4326-8EE5-B7C9B8A52338}" type="pres">
      <dgm:prSet presAssocID="{EE20844A-66B1-4D96-9763-5C8ACB238808}" presName="outerComposite" presStyleCnt="0">
        <dgm:presLayoutVars>
          <dgm:chMax val="5"/>
          <dgm:dir/>
          <dgm:resizeHandles val="exact"/>
        </dgm:presLayoutVars>
      </dgm:prSet>
      <dgm:spPr/>
      <dgm:t>
        <a:bodyPr/>
        <a:lstStyle/>
        <a:p>
          <a:endParaRPr lang="zh-CN" altLang="en-US"/>
        </a:p>
      </dgm:t>
    </dgm:pt>
    <dgm:pt modelId="{CD3A17E6-27BF-4A33-9D34-670AECA6EAF3}" type="pres">
      <dgm:prSet presAssocID="{EE20844A-66B1-4D96-9763-5C8ACB238808}" presName="dummyMaxCanvas" presStyleCnt="0">
        <dgm:presLayoutVars/>
      </dgm:prSet>
      <dgm:spPr/>
    </dgm:pt>
    <dgm:pt modelId="{07DE4202-5255-4E43-8F6C-492CCDEC6F39}" type="pres">
      <dgm:prSet presAssocID="{EE20844A-66B1-4D96-9763-5C8ACB238808}" presName="FourNodes_1" presStyleLbl="node1" presStyleIdx="0" presStyleCnt="4">
        <dgm:presLayoutVars>
          <dgm:bulletEnabled val="1"/>
        </dgm:presLayoutVars>
      </dgm:prSet>
      <dgm:spPr/>
      <dgm:t>
        <a:bodyPr/>
        <a:lstStyle/>
        <a:p>
          <a:endParaRPr lang="zh-CN" altLang="en-US"/>
        </a:p>
      </dgm:t>
    </dgm:pt>
    <dgm:pt modelId="{D45006C1-A18A-4E07-8A35-26559AC0C1B9}" type="pres">
      <dgm:prSet presAssocID="{EE20844A-66B1-4D96-9763-5C8ACB238808}" presName="FourNodes_2" presStyleLbl="node1" presStyleIdx="1" presStyleCnt="4">
        <dgm:presLayoutVars>
          <dgm:bulletEnabled val="1"/>
        </dgm:presLayoutVars>
      </dgm:prSet>
      <dgm:spPr/>
      <dgm:t>
        <a:bodyPr/>
        <a:lstStyle/>
        <a:p>
          <a:endParaRPr lang="zh-CN" altLang="en-US"/>
        </a:p>
      </dgm:t>
    </dgm:pt>
    <dgm:pt modelId="{C3204FCD-16B4-4E79-B478-491AA8B52447}" type="pres">
      <dgm:prSet presAssocID="{EE20844A-66B1-4D96-9763-5C8ACB238808}" presName="FourNodes_3" presStyleLbl="node1" presStyleIdx="2" presStyleCnt="4">
        <dgm:presLayoutVars>
          <dgm:bulletEnabled val="1"/>
        </dgm:presLayoutVars>
      </dgm:prSet>
      <dgm:spPr/>
      <dgm:t>
        <a:bodyPr/>
        <a:lstStyle/>
        <a:p>
          <a:endParaRPr lang="zh-CN" altLang="en-US"/>
        </a:p>
      </dgm:t>
    </dgm:pt>
    <dgm:pt modelId="{500F7C48-882F-4BAC-A372-F215607A2DF5}" type="pres">
      <dgm:prSet presAssocID="{EE20844A-66B1-4D96-9763-5C8ACB238808}" presName="FourNodes_4" presStyleLbl="node1" presStyleIdx="3" presStyleCnt="4">
        <dgm:presLayoutVars>
          <dgm:bulletEnabled val="1"/>
        </dgm:presLayoutVars>
      </dgm:prSet>
      <dgm:spPr/>
      <dgm:t>
        <a:bodyPr/>
        <a:lstStyle/>
        <a:p>
          <a:endParaRPr lang="zh-CN" altLang="en-US"/>
        </a:p>
      </dgm:t>
    </dgm:pt>
    <dgm:pt modelId="{9C482F24-104C-4589-B0A0-A4D7FC75C321}" type="pres">
      <dgm:prSet presAssocID="{EE20844A-66B1-4D96-9763-5C8ACB238808}" presName="FourConn_1-2" presStyleLbl="fgAccFollowNode1" presStyleIdx="0" presStyleCnt="3">
        <dgm:presLayoutVars>
          <dgm:bulletEnabled val="1"/>
        </dgm:presLayoutVars>
      </dgm:prSet>
      <dgm:spPr/>
      <dgm:t>
        <a:bodyPr/>
        <a:lstStyle/>
        <a:p>
          <a:endParaRPr lang="zh-CN" altLang="en-US"/>
        </a:p>
      </dgm:t>
    </dgm:pt>
    <dgm:pt modelId="{44A32ABF-B717-4AF8-8CCE-FADADBDD2D92}" type="pres">
      <dgm:prSet presAssocID="{EE20844A-66B1-4D96-9763-5C8ACB238808}" presName="FourConn_2-3" presStyleLbl="fgAccFollowNode1" presStyleIdx="1" presStyleCnt="3">
        <dgm:presLayoutVars>
          <dgm:bulletEnabled val="1"/>
        </dgm:presLayoutVars>
      </dgm:prSet>
      <dgm:spPr/>
      <dgm:t>
        <a:bodyPr/>
        <a:lstStyle/>
        <a:p>
          <a:endParaRPr lang="zh-CN" altLang="en-US"/>
        </a:p>
      </dgm:t>
    </dgm:pt>
    <dgm:pt modelId="{E514BD7C-7470-4462-BA87-24BA98F3F68F}" type="pres">
      <dgm:prSet presAssocID="{EE20844A-66B1-4D96-9763-5C8ACB238808}" presName="FourConn_3-4" presStyleLbl="fgAccFollowNode1" presStyleIdx="2" presStyleCnt="3">
        <dgm:presLayoutVars>
          <dgm:bulletEnabled val="1"/>
        </dgm:presLayoutVars>
      </dgm:prSet>
      <dgm:spPr/>
      <dgm:t>
        <a:bodyPr/>
        <a:lstStyle/>
        <a:p>
          <a:endParaRPr lang="zh-CN" altLang="en-US"/>
        </a:p>
      </dgm:t>
    </dgm:pt>
    <dgm:pt modelId="{4E53FA3D-FA4F-462F-A422-88BA843C3A26}" type="pres">
      <dgm:prSet presAssocID="{EE20844A-66B1-4D96-9763-5C8ACB238808}" presName="FourNodes_1_text" presStyleLbl="node1" presStyleIdx="3" presStyleCnt="4">
        <dgm:presLayoutVars>
          <dgm:bulletEnabled val="1"/>
        </dgm:presLayoutVars>
      </dgm:prSet>
      <dgm:spPr/>
      <dgm:t>
        <a:bodyPr/>
        <a:lstStyle/>
        <a:p>
          <a:endParaRPr lang="zh-CN" altLang="en-US"/>
        </a:p>
      </dgm:t>
    </dgm:pt>
    <dgm:pt modelId="{24DD52E2-A9F7-4C08-85F3-72259B3DD49C}" type="pres">
      <dgm:prSet presAssocID="{EE20844A-66B1-4D96-9763-5C8ACB238808}" presName="FourNodes_2_text" presStyleLbl="node1" presStyleIdx="3" presStyleCnt="4">
        <dgm:presLayoutVars>
          <dgm:bulletEnabled val="1"/>
        </dgm:presLayoutVars>
      </dgm:prSet>
      <dgm:spPr/>
      <dgm:t>
        <a:bodyPr/>
        <a:lstStyle/>
        <a:p>
          <a:endParaRPr lang="zh-CN" altLang="en-US"/>
        </a:p>
      </dgm:t>
    </dgm:pt>
    <dgm:pt modelId="{74121B78-E1A9-435D-A835-F2CAA28DD0FB}" type="pres">
      <dgm:prSet presAssocID="{EE20844A-66B1-4D96-9763-5C8ACB238808}" presName="FourNodes_3_text" presStyleLbl="node1" presStyleIdx="3" presStyleCnt="4">
        <dgm:presLayoutVars>
          <dgm:bulletEnabled val="1"/>
        </dgm:presLayoutVars>
      </dgm:prSet>
      <dgm:spPr/>
      <dgm:t>
        <a:bodyPr/>
        <a:lstStyle/>
        <a:p>
          <a:endParaRPr lang="zh-CN" altLang="en-US"/>
        </a:p>
      </dgm:t>
    </dgm:pt>
    <dgm:pt modelId="{D30489AD-DEDD-4A0B-99FC-80D9D5A7D775}" type="pres">
      <dgm:prSet presAssocID="{EE20844A-66B1-4D96-9763-5C8ACB238808}" presName="FourNodes_4_text" presStyleLbl="node1" presStyleIdx="3" presStyleCnt="4">
        <dgm:presLayoutVars>
          <dgm:bulletEnabled val="1"/>
        </dgm:presLayoutVars>
      </dgm:prSet>
      <dgm:spPr/>
      <dgm:t>
        <a:bodyPr/>
        <a:lstStyle/>
        <a:p>
          <a:endParaRPr lang="zh-CN" altLang="en-US"/>
        </a:p>
      </dgm:t>
    </dgm:pt>
  </dgm:ptLst>
  <dgm:cxnLst>
    <dgm:cxn modelId="{C1B822AB-E674-47EA-BD85-CBD0317BFFA6}" type="presOf" srcId="{35A9FE10-C3A4-436C-8D4A-6FB46240F805}" destId="{D30489AD-DEDD-4A0B-99FC-80D9D5A7D775}" srcOrd="1" destOrd="0" presId="urn:microsoft.com/office/officeart/2005/8/layout/vProcess5"/>
    <dgm:cxn modelId="{319687FA-A94D-4900-986D-BCD151BDD884}" srcId="{EE20844A-66B1-4D96-9763-5C8ACB238808}" destId="{A9572FBC-F2CB-4C6D-85A9-D483CDEE4632}" srcOrd="2" destOrd="0" parTransId="{4FFF0595-E0FB-40FA-A793-6426D4A41D07}" sibTransId="{90A80B39-34E4-49C6-8D1B-49209C510A7F}"/>
    <dgm:cxn modelId="{7F52D34C-5414-4463-BB65-65CCAA4BB83C}" type="presOf" srcId="{673A68CA-69BC-4A06-9D02-1C789C534126}" destId="{24DD52E2-A9F7-4C08-85F3-72259B3DD49C}" srcOrd="1" destOrd="0" presId="urn:microsoft.com/office/officeart/2005/8/layout/vProcess5"/>
    <dgm:cxn modelId="{38726155-33D4-4D81-A50C-5733BAC4B51E}" type="presOf" srcId="{EE20844A-66B1-4D96-9763-5C8ACB238808}" destId="{7A6C00B8-7FD3-4326-8EE5-B7C9B8A52338}" srcOrd="0" destOrd="0" presId="urn:microsoft.com/office/officeart/2005/8/layout/vProcess5"/>
    <dgm:cxn modelId="{AE286C8F-3126-4DB6-A054-29FFF9D84454}" type="presOf" srcId="{450EDED6-7A51-49FD-8A24-49C8EAFBEE34}" destId="{07DE4202-5255-4E43-8F6C-492CCDEC6F39}" srcOrd="0" destOrd="0" presId="urn:microsoft.com/office/officeart/2005/8/layout/vProcess5"/>
    <dgm:cxn modelId="{F8348C24-C695-4941-98F1-689DA7504F4D}" type="presOf" srcId="{A9572FBC-F2CB-4C6D-85A9-D483CDEE4632}" destId="{74121B78-E1A9-435D-A835-F2CAA28DD0FB}" srcOrd="1" destOrd="0" presId="urn:microsoft.com/office/officeart/2005/8/layout/vProcess5"/>
    <dgm:cxn modelId="{8CC57454-70D7-4453-9576-AE18C2B4049F}" type="presOf" srcId="{673A68CA-69BC-4A06-9D02-1C789C534126}" destId="{D45006C1-A18A-4E07-8A35-26559AC0C1B9}" srcOrd="0" destOrd="0" presId="urn:microsoft.com/office/officeart/2005/8/layout/vProcess5"/>
    <dgm:cxn modelId="{39C9E543-1196-423B-A3AE-E8EE4B0F595F}" srcId="{EE20844A-66B1-4D96-9763-5C8ACB238808}" destId="{35A9FE10-C3A4-436C-8D4A-6FB46240F805}" srcOrd="3" destOrd="0" parTransId="{C3123F76-8E20-412C-8889-F24A5AC12563}" sibTransId="{A632481E-9364-4272-8E96-1A752D213380}"/>
    <dgm:cxn modelId="{1C369AB1-BB23-4C57-AAF9-03344BC1B155}" srcId="{EE20844A-66B1-4D96-9763-5C8ACB238808}" destId="{450EDED6-7A51-49FD-8A24-49C8EAFBEE34}" srcOrd="0" destOrd="0" parTransId="{7E9C6715-ECA7-4BB8-BFFF-82EB303D3CBB}" sibTransId="{FECFE2C1-0177-4905-B238-5E2BC7BBF9B7}"/>
    <dgm:cxn modelId="{251B322A-67E5-4A47-8B87-33F49CEB40DD}" type="presOf" srcId="{35A9FE10-C3A4-436C-8D4A-6FB46240F805}" destId="{500F7C48-882F-4BAC-A372-F215607A2DF5}" srcOrd="0" destOrd="0" presId="urn:microsoft.com/office/officeart/2005/8/layout/vProcess5"/>
    <dgm:cxn modelId="{94280043-E6A2-461F-BAFC-9D4002439E11}" type="presOf" srcId="{FECFE2C1-0177-4905-B238-5E2BC7BBF9B7}" destId="{9C482F24-104C-4589-B0A0-A4D7FC75C321}" srcOrd="0" destOrd="0" presId="urn:microsoft.com/office/officeart/2005/8/layout/vProcess5"/>
    <dgm:cxn modelId="{01518084-B61E-48AD-98E4-FDB0D3917EEA}" type="presOf" srcId="{A9572FBC-F2CB-4C6D-85A9-D483CDEE4632}" destId="{C3204FCD-16B4-4E79-B478-491AA8B52447}" srcOrd="0" destOrd="0" presId="urn:microsoft.com/office/officeart/2005/8/layout/vProcess5"/>
    <dgm:cxn modelId="{8ED0DC81-8141-4761-AF3A-D545EF221EC4}" type="presOf" srcId="{90A80B39-34E4-49C6-8D1B-49209C510A7F}" destId="{E514BD7C-7470-4462-BA87-24BA98F3F68F}" srcOrd="0" destOrd="0" presId="urn:microsoft.com/office/officeart/2005/8/layout/vProcess5"/>
    <dgm:cxn modelId="{A137C101-46A4-49E2-9642-AF5A28C5D631}" type="presOf" srcId="{450EDED6-7A51-49FD-8A24-49C8EAFBEE34}" destId="{4E53FA3D-FA4F-462F-A422-88BA843C3A26}" srcOrd="1" destOrd="0" presId="urn:microsoft.com/office/officeart/2005/8/layout/vProcess5"/>
    <dgm:cxn modelId="{74EB36ED-FB87-43E7-B8FE-7F0A93D16C96}" srcId="{EE20844A-66B1-4D96-9763-5C8ACB238808}" destId="{673A68CA-69BC-4A06-9D02-1C789C534126}" srcOrd="1" destOrd="0" parTransId="{7FB8618F-DFAA-4498-A8F7-B6FA505470F3}" sibTransId="{14181849-FBCE-4409-BEAF-0F49AC066B58}"/>
    <dgm:cxn modelId="{594EB5F8-FE98-4139-A0FB-7A3255334E75}" type="presOf" srcId="{14181849-FBCE-4409-BEAF-0F49AC066B58}" destId="{44A32ABF-B717-4AF8-8CCE-FADADBDD2D92}" srcOrd="0" destOrd="0" presId="urn:microsoft.com/office/officeart/2005/8/layout/vProcess5"/>
    <dgm:cxn modelId="{4E8DDDC2-0A2C-4BEC-AE02-11F6C2B3FBF4}" type="presParOf" srcId="{7A6C00B8-7FD3-4326-8EE5-B7C9B8A52338}" destId="{CD3A17E6-27BF-4A33-9D34-670AECA6EAF3}" srcOrd="0" destOrd="0" presId="urn:microsoft.com/office/officeart/2005/8/layout/vProcess5"/>
    <dgm:cxn modelId="{E9D832BA-4A7D-4E81-8495-AEF2488DE6C7}" type="presParOf" srcId="{7A6C00B8-7FD3-4326-8EE5-B7C9B8A52338}" destId="{07DE4202-5255-4E43-8F6C-492CCDEC6F39}" srcOrd="1" destOrd="0" presId="urn:microsoft.com/office/officeart/2005/8/layout/vProcess5"/>
    <dgm:cxn modelId="{F00E73F0-5EA3-42B7-8165-0C060569AF3A}" type="presParOf" srcId="{7A6C00B8-7FD3-4326-8EE5-B7C9B8A52338}" destId="{D45006C1-A18A-4E07-8A35-26559AC0C1B9}" srcOrd="2" destOrd="0" presId="urn:microsoft.com/office/officeart/2005/8/layout/vProcess5"/>
    <dgm:cxn modelId="{3806AB0E-5C8E-479C-BC2F-59AED819CB15}" type="presParOf" srcId="{7A6C00B8-7FD3-4326-8EE5-B7C9B8A52338}" destId="{C3204FCD-16B4-4E79-B478-491AA8B52447}" srcOrd="3" destOrd="0" presId="urn:microsoft.com/office/officeart/2005/8/layout/vProcess5"/>
    <dgm:cxn modelId="{C6A1C6B2-D24F-45BD-9BF2-6E4F71FC5B7E}" type="presParOf" srcId="{7A6C00B8-7FD3-4326-8EE5-B7C9B8A52338}" destId="{500F7C48-882F-4BAC-A372-F215607A2DF5}" srcOrd="4" destOrd="0" presId="urn:microsoft.com/office/officeart/2005/8/layout/vProcess5"/>
    <dgm:cxn modelId="{05BAC4B1-AD33-4A31-950A-67119C16B3CA}" type="presParOf" srcId="{7A6C00B8-7FD3-4326-8EE5-B7C9B8A52338}" destId="{9C482F24-104C-4589-B0A0-A4D7FC75C321}" srcOrd="5" destOrd="0" presId="urn:microsoft.com/office/officeart/2005/8/layout/vProcess5"/>
    <dgm:cxn modelId="{8E72C95B-7FA4-4958-92C1-EC6EDE0C54DF}" type="presParOf" srcId="{7A6C00B8-7FD3-4326-8EE5-B7C9B8A52338}" destId="{44A32ABF-B717-4AF8-8CCE-FADADBDD2D92}" srcOrd="6" destOrd="0" presId="urn:microsoft.com/office/officeart/2005/8/layout/vProcess5"/>
    <dgm:cxn modelId="{F0C0EF2B-099D-45E6-85B9-5E4E19BD7295}" type="presParOf" srcId="{7A6C00B8-7FD3-4326-8EE5-B7C9B8A52338}" destId="{E514BD7C-7470-4462-BA87-24BA98F3F68F}" srcOrd="7" destOrd="0" presId="urn:microsoft.com/office/officeart/2005/8/layout/vProcess5"/>
    <dgm:cxn modelId="{F2C36643-7492-4DCC-BB93-8F5B15604B16}" type="presParOf" srcId="{7A6C00B8-7FD3-4326-8EE5-B7C9B8A52338}" destId="{4E53FA3D-FA4F-462F-A422-88BA843C3A26}" srcOrd="8" destOrd="0" presId="urn:microsoft.com/office/officeart/2005/8/layout/vProcess5"/>
    <dgm:cxn modelId="{F8B1A967-58AC-4FCC-8E39-F26FCFC47FEA}" type="presParOf" srcId="{7A6C00B8-7FD3-4326-8EE5-B7C9B8A52338}" destId="{24DD52E2-A9F7-4C08-85F3-72259B3DD49C}" srcOrd="9" destOrd="0" presId="urn:microsoft.com/office/officeart/2005/8/layout/vProcess5"/>
    <dgm:cxn modelId="{6C0C394C-C863-4F27-8242-833F67CDCE14}" type="presParOf" srcId="{7A6C00B8-7FD3-4326-8EE5-B7C9B8A52338}" destId="{74121B78-E1A9-435D-A835-F2CAA28DD0FB}" srcOrd="10" destOrd="0" presId="urn:microsoft.com/office/officeart/2005/8/layout/vProcess5"/>
    <dgm:cxn modelId="{7601B175-E176-45A1-BBE1-C97B91B19624}" type="presParOf" srcId="{7A6C00B8-7FD3-4326-8EE5-B7C9B8A52338}" destId="{D30489AD-DEDD-4A0B-99FC-80D9D5A7D775}" srcOrd="11"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4DA924-F427-45CA-992A-61BE10027E31}">
      <dsp:nvSpPr>
        <dsp:cNvPr id="0" name=""/>
        <dsp:cNvSpPr/>
      </dsp:nvSpPr>
      <dsp:spPr>
        <a:xfrm>
          <a:off x="452" y="820436"/>
          <a:ext cx="2180960" cy="2427619"/>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zh-CN" altLang="en-US" sz="2000" b="1" kern="1200" dirty="0" smtClean="0">
              <a:latin typeface="华文楷体" pitchFamily="2" charset="-122"/>
              <a:ea typeface="华文楷体" pitchFamily="2" charset="-122"/>
            </a:rPr>
            <a:t>外业采集后的数据需及时报送保密员，经清点后登记归档保存。</a:t>
          </a:r>
          <a:endParaRPr lang="zh-CN" altLang="en-US" sz="2000" b="1" kern="1200" dirty="0">
            <a:latin typeface="华文楷体" pitchFamily="2" charset="-122"/>
            <a:ea typeface="华文楷体" pitchFamily="2" charset="-122"/>
          </a:endParaRPr>
        </a:p>
      </dsp:txBody>
      <dsp:txXfrm>
        <a:off x="56318" y="876302"/>
        <a:ext cx="2069228" cy="1795682"/>
      </dsp:txXfrm>
    </dsp:sp>
    <dsp:sp modelId="{2DFBF84E-010D-4822-89C1-93105C41E801}">
      <dsp:nvSpPr>
        <dsp:cNvPr id="0" name=""/>
        <dsp:cNvSpPr/>
      </dsp:nvSpPr>
      <dsp:spPr>
        <a:xfrm>
          <a:off x="1105648" y="1723829"/>
          <a:ext cx="2442327" cy="2442327"/>
        </a:xfrm>
        <a:prstGeom prst="leftCircularArrow">
          <a:avLst>
            <a:gd name="adj1" fmla="val 3104"/>
            <a:gd name="adj2" fmla="val 381537"/>
            <a:gd name="adj3" fmla="val 1531780"/>
            <a:gd name="adj4" fmla="val 8399222"/>
            <a:gd name="adj5" fmla="val 362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F22DC6C-53B9-4CC5-A72D-52A2B21D343F}">
      <dsp:nvSpPr>
        <dsp:cNvPr id="0" name=""/>
        <dsp:cNvSpPr/>
      </dsp:nvSpPr>
      <dsp:spPr>
        <a:xfrm>
          <a:off x="485110" y="2906418"/>
          <a:ext cx="1938631" cy="77092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zh-CN" altLang="en-US" sz="2800" b="1" kern="1200" dirty="0" smtClean="0">
              <a:latin typeface="华文楷体" pitchFamily="2" charset="-122"/>
              <a:ea typeface="华文楷体" pitchFamily="2" charset="-122"/>
            </a:rPr>
            <a:t>资料归档</a:t>
          </a:r>
          <a:endParaRPr lang="zh-CN" altLang="en-US" sz="2800" b="1" kern="1200" dirty="0">
            <a:latin typeface="华文楷体" pitchFamily="2" charset="-122"/>
            <a:ea typeface="华文楷体" pitchFamily="2" charset="-122"/>
          </a:endParaRPr>
        </a:p>
      </dsp:txBody>
      <dsp:txXfrm>
        <a:off x="507690" y="2928998"/>
        <a:ext cx="1893471" cy="725769"/>
      </dsp:txXfrm>
    </dsp:sp>
    <dsp:sp modelId="{22DEF039-8F7E-437D-BA8C-A6DBB421F5B1}">
      <dsp:nvSpPr>
        <dsp:cNvPr id="0" name=""/>
        <dsp:cNvSpPr/>
      </dsp:nvSpPr>
      <dsp:spPr>
        <a:xfrm>
          <a:off x="2784743" y="829251"/>
          <a:ext cx="2180960" cy="2401194"/>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zh-CN" sz="2000" b="1" kern="1200" dirty="0" smtClean="0">
              <a:latin typeface="华文楷体" pitchFamily="2" charset="-122"/>
              <a:ea typeface="华文楷体" pitchFamily="2" charset="-122"/>
            </a:rPr>
            <a:t>保密员及时清除采集电脑和存储设备上的采集资料</a:t>
          </a:r>
          <a:r>
            <a:rPr lang="zh-CN" altLang="en-US" sz="2000" b="1" kern="1200" dirty="0" smtClean="0">
              <a:latin typeface="华文楷体" pitchFamily="2" charset="-122"/>
              <a:ea typeface="华文楷体" pitchFamily="2" charset="-122"/>
            </a:rPr>
            <a:t>，并签字验收</a:t>
          </a:r>
          <a:r>
            <a:rPr lang="zh-CN" sz="2000" b="1" kern="1200" dirty="0" smtClean="0">
              <a:latin typeface="华文楷体" pitchFamily="2" charset="-122"/>
              <a:ea typeface="华文楷体" pitchFamily="2" charset="-122"/>
            </a:rPr>
            <a:t>。</a:t>
          </a:r>
          <a:endParaRPr lang="zh-CN" altLang="en-US" sz="2000" b="1" kern="1200" dirty="0">
            <a:latin typeface="华文楷体" pitchFamily="2" charset="-122"/>
            <a:ea typeface="华文楷体" pitchFamily="2" charset="-122"/>
          </a:endParaRPr>
        </a:p>
      </dsp:txBody>
      <dsp:txXfrm>
        <a:off x="2840001" y="1399051"/>
        <a:ext cx="2070444" cy="1776136"/>
      </dsp:txXfrm>
    </dsp:sp>
    <dsp:sp modelId="{369E45AE-D0CD-47AC-9A78-4F48C385E185}">
      <dsp:nvSpPr>
        <dsp:cNvPr id="0" name=""/>
        <dsp:cNvSpPr/>
      </dsp:nvSpPr>
      <dsp:spPr>
        <a:xfrm>
          <a:off x="3900104" y="-128900"/>
          <a:ext cx="2704930" cy="2704930"/>
        </a:xfrm>
        <a:prstGeom prst="circularArrow">
          <a:avLst>
            <a:gd name="adj1" fmla="val 2803"/>
            <a:gd name="adj2" fmla="val 342067"/>
            <a:gd name="adj3" fmla="val 19929986"/>
            <a:gd name="adj4" fmla="val 13023074"/>
            <a:gd name="adj5" fmla="val 3270"/>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7B39B96-D5D1-47C3-9047-C439EAC218A7}">
      <dsp:nvSpPr>
        <dsp:cNvPr id="0" name=""/>
        <dsp:cNvSpPr/>
      </dsp:nvSpPr>
      <dsp:spPr>
        <a:xfrm>
          <a:off x="3269401" y="458149"/>
          <a:ext cx="1938631" cy="770929"/>
        </a:xfrm>
        <a:prstGeom prst="roundRect">
          <a:avLst>
            <a:gd name="adj" fmla="val 10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zh-CN" altLang="en-US" sz="2800" b="1" kern="1200" dirty="0" smtClean="0">
              <a:latin typeface="华文楷体" pitchFamily="2" charset="-122"/>
              <a:ea typeface="华文楷体" pitchFamily="2" charset="-122"/>
            </a:rPr>
            <a:t>数据验收</a:t>
          </a:r>
          <a:endParaRPr lang="zh-CN" altLang="en-US" sz="2800" b="1" kern="1200" dirty="0">
            <a:latin typeface="华文楷体" pitchFamily="2" charset="-122"/>
            <a:ea typeface="华文楷体" pitchFamily="2" charset="-122"/>
          </a:endParaRPr>
        </a:p>
      </dsp:txBody>
      <dsp:txXfrm>
        <a:off x="3291981" y="480729"/>
        <a:ext cx="1893471" cy="725769"/>
      </dsp:txXfrm>
    </dsp:sp>
    <dsp:sp modelId="{D99B941A-BCDE-4677-993B-103A45A85B14}">
      <dsp:nvSpPr>
        <dsp:cNvPr id="0" name=""/>
        <dsp:cNvSpPr/>
      </dsp:nvSpPr>
      <dsp:spPr>
        <a:xfrm>
          <a:off x="5569034" y="833554"/>
          <a:ext cx="2180960" cy="2401194"/>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zh-CN" altLang="en-US" sz="2000" b="1" kern="1200" dirty="0" smtClean="0">
              <a:latin typeface="华文楷体" pitchFamily="2" charset="-122"/>
              <a:ea typeface="华文楷体" pitchFamily="2" charset="-122"/>
            </a:rPr>
            <a:t>数据应</a:t>
          </a:r>
          <a:r>
            <a:rPr lang="zh-CN" sz="2000" b="1" kern="1200" dirty="0" smtClean="0">
              <a:latin typeface="华文楷体" pitchFamily="2" charset="-122"/>
              <a:ea typeface="华文楷体" pitchFamily="2" charset="-122"/>
            </a:rPr>
            <a:t>及时上报</a:t>
          </a:r>
          <a:r>
            <a:rPr lang="zh-CN" altLang="en-US" sz="2000" b="1" kern="1200" dirty="0" smtClean="0">
              <a:latin typeface="华文楷体" pitchFamily="2" charset="-122"/>
              <a:ea typeface="华文楷体" pitchFamily="2" charset="-122"/>
            </a:rPr>
            <a:t>，</a:t>
          </a:r>
          <a:r>
            <a:rPr lang="zh-CN" sz="2000" b="1" kern="1200" dirty="0" smtClean="0">
              <a:latin typeface="华文楷体" pitchFamily="2" charset="-122"/>
              <a:ea typeface="华文楷体" pitchFamily="2" charset="-122"/>
            </a:rPr>
            <a:t>所有资料均要遵循</a:t>
          </a:r>
          <a:r>
            <a:rPr lang="en-US" sz="2000" b="1" kern="1200" dirty="0" smtClean="0">
              <a:latin typeface="华文楷体" pitchFamily="2" charset="-122"/>
              <a:ea typeface="华文楷体" pitchFamily="2" charset="-122"/>
            </a:rPr>
            <a:t>“</a:t>
          </a:r>
          <a:r>
            <a:rPr lang="zh-CN" sz="2000" b="1" kern="1200" dirty="0" smtClean="0">
              <a:latin typeface="华文楷体" pitchFamily="2" charset="-122"/>
              <a:ea typeface="华文楷体" pitchFamily="2" charset="-122"/>
            </a:rPr>
            <a:t>刻录光盘，专人报送</a:t>
          </a:r>
          <a:r>
            <a:rPr lang="en-US" sz="2000" b="1" kern="1200" dirty="0" smtClean="0">
              <a:latin typeface="华文楷体" pitchFamily="2" charset="-122"/>
              <a:ea typeface="华文楷体" pitchFamily="2" charset="-122"/>
            </a:rPr>
            <a:t>”</a:t>
          </a:r>
          <a:r>
            <a:rPr lang="zh-CN" sz="2000" b="1" kern="1200" dirty="0" smtClean="0">
              <a:latin typeface="华文楷体" pitchFamily="2" charset="-122"/>
              <a:ea typeface="华文楷体" pitchFamily="2" charset="-122"/>
            </a:rPr>
            <a:t>的原则</a:t>
          </a:r>
          <a:r>
            <a:rPr lang="zh-CN" altLang="en-US" sz="2000" b="1" kern="1200" dirty="0" smtClean="0">
              <a:latin typeface="华文楷体" pitchFamily="2" charset="-122"/>
              <a:ea typeface="华文楷体" pitchFamily="2" charset="-122"/>
            </a:rPr>
            <a:t>。</a:t>
          </a:r>
          <a:endParaRPr lang="zh-CN" altLang="en-US" sz="2000" b="1" kern="1200" dirty="0">
            <a:latin typeface="华文楷体" pitchFamily="2" charset="-122"/>
            <a:ea typeface="华文楷体" pitchFamily="2" charset="-122"/>
          </a:endParaRPr>
        </a:p>
      </dsp:txBody>
      <dsp:txXfrm>
        <a:off x="5624292" y="888812"/>
        <a:ext cx="2070444" cy="1776136"/>
      </dsp:txXfrm>
    </dsp:sp>
    <dsp:sp modelId="{AF7E2E46-350E-4C0D-AAB7-DB7E0FC0D057}">
      <dsp:nvSpPr>
        <dsp:cNvPr id="0" name=""/>
        <dsp:cNvSpPr/>
      </dsp:nvSpPr>
      <dsp:spPr>
        <a:xfrm>
          <a:off x="6053692" y="2855566"/>
          <a:ext cx="1938631" cy="770929"/>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zh-CN" altLang="en-US" sz="2800" b="1" kern="1200" spc="-300" dirty="0" smtClean="0">
              <a:latin typeface="华文楷体" pitchFamily="2" charset="-122"/>
              <a:ea typeface="华文楷体" pitchFamily="2" charset="-122"/>
            </a:rPr>
            <a:t>数据</a:t>
          </a:r>
          <a:r>
            <a:rPr lang="zh-CN" sz="2800" b="1" kern="1200" spc="-300" dirty="0" smtClean="0">
              <a:latin typeface="华文楷体" pitchFamily="2" charset="-122"/>
              <a:ea typeface="华文楷体" pitchFamily="2" charset="-122"/>
            </a:rPr>
            <a:t>报送</a:t>
          </a:r>
          <a:endParaRPr lang="zh-CN" altLang="en-US" sz="2800" b="1" kern="1200" spc="-300" dirty="0">
            <a:latin typeface="华文楷体" pitchFamily="2" charset="-122"/>
            <a:ea typeface="华文楷体" pitchFamily="2" charset="-122"/>
          </a:endParaRPr>
        </a:p>
      </dsp:txBody>
      <dsp:txXfrm>
        <a:off x="6076272" y="2878146"/>
        <a:ext cx="1893471" cy="7257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DE4202-5255-4E43-8F6C-492CCDEC6F39}">
      <dsp:nvSpPr>
        <dsp:cNvPr id="0" name=""/>
        <dsp:cNvSpPr/>
      </dsp:nvSpPr>
      <dsp:spPr>
        <a:xfrm>
          <a:off x="0" y="0"/>
          <a:ext cx="4428790" cy="894080"/>
        </a:xfrm>
        <a:prstGeom prst="roundRect">
          <a:avLst>
            <a:gd name="adj" fmla="val 10000"/>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zh-CN" altLang="en-US" sz="3000" b="1" kern="1200" dirty="0" smtClean="0">
              <a:latin typeface="华文楷体" pitchFamily="2" charset="-122"/>
              <a:ea typeface="华文楷体" pitchFamily="2" charset="-122"/>
            </a:rPr>
            <a:t>全国调查</a:t>
          </a:r>
          <a:r>
            <a:rPr lang="zh-CN" altLang="en-US" sz="3400" b="1" kern="1200" dirty="0" smtClean="0">
              <a:latin typeface="华文楷体" pitchFamily="2" charset="-122"/>
              <a:ea typeface="华文楷体" pitchFamily="2" charset="-122"/>
            </a:rPr>
            <a:t>办公室</a:t>
          </a:r>
          <a:endParaRPr lang="zh-CN" altLang="en-US" sz="3400" b="1" kern="1200" dirty="0">
            <a:latin typeface="华文楷体" pitchFamily="2" charset="-122"/>
            <a:ea typeface="华文楷体" pitchFamily="2" charset="-122"/>
          </a:endParaRPr>
        </a:p>
      </dsp:txBody>
      <dsp:txXfrm>
        <a:off x="26187" y="26187"/>
        <a:ext cx="3388458" cy="841706"/>
      </dsp:txXfrm>
    </dsp:sp>
    <dsp:sp modelId="{D45006C1-A18A-4E07-8A35-26559AC0C1B9}">
      <dsp:nvSpPr>
        <dsp:cNvPr id="0" name=""/>
        <dsp:cNvSpPr/>
      </dsp:nvSpPr>
      <dsp:spPr>
        <a:xfrm>
          <a:off x="370911" y="1056640"/>
          <a:ext cx="4428790" cy="894080"/>
        </a:xfrm>
        <a:prstGeom prst="roundRect">
          <a:avLst>
            <a:gd name="adj" fmla="val 10000"/>
          </a:avLst>
        </a:prstGeom>
        <a:gradFill rotWithShape="0">
          <a:gsLst>
            <a:gs pos="0">
              <a:schemeClr val="accent1">
                <a:alpha val="90000"/>
                <a:hueOff val="0"/>
                <a:satOff val="0"/>
                <a:lumOff val="0"/>
                <a:alphaOff val="-13333"/>
                <a:shade val="51000"/>
                <a:satMod val="130000"/>
              </a:schemeClr>
            </a:gs>
            <a:gs pos="80000">
              <a:schemeClr val="accent1">
                <a:alpha val="90000"/>
                <a:hueOff val="0"/>
                <a:satOff val="0"/>
                <a:lumOff val="0"/>
                <a:alphaOff val="-13333"/>
                <a:shade val="93000"/>
                <a:satMod val="130000"/>
              </a:schemeClr>
            </a:gs>
            <a:gs pos="100000">
              <a:schemeClr val="accent1">
                <a:alpha val="90000"/>
                <a:hueOff val="0"/>
                <a:satOff val="0"/>
                <a:lumOff val="0"/>
                <a:alphaOff val="-1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zh-CN" altLang="en-US" sz="3400" b="1" kern="1200" dirty="0" smtClean="0">
              <a:latin typeface="华文楷体" pitchFamily="2" charset="-122"/>
              <a:ea typeface="华文楷体" pitchFamily="2" charset="-122"/>
            </a:rPr>
            <a:t>省级调查办公室</a:t>
          </a:r>
          <a:endParaRPr lang="zh-CN" altLang="en-US" sz="3400" b="1" kern="1200" dirty="0">
            <a:latin typeface="华文楷体" pitchFamily="2" charset="-122"/>
            <a:ea typeface="华文楷体" pitchFamily="2" charset="-122"/>
          </a:endParaRPr>
        </a:p>
      </dsp:txBody>
      <dsp:txXfrm>
        <a:off x="397098" y="1082827"/>
        <a:ext cx="3424353" cy="841706"/>
      </dsp:txXfrm>
    </dsp:sp>
    <dsp:sp modelId="{C3204FCD-16B4-4E79-B478-491AA8B52447}">
      <dsp:nvSpPr>
        <dsp:cNvPr id="0" name=""/>
        <dsp:cNvSpPr/>
      </dsp:nvSpPr>
      <dsp:spPr>
        <a:xfrm>
          <a:off x="736286" y="2113280"/>
          <a:ext cx="4428790" cy="894080"/>
        </a:xfrm>
        <a:prstGeom prst="roundRect">
          <a:avLst>
            <a:gd name="adj" fmla="val 10000"/>
          </a:avLst>
        </a:prstGeom>
        <a:gradFill rotWithShape="0">
          <a:gsLst>
            <a:gs pos="0">
              <a:schemeClr val="accent1">
                <a:alpha val="90000"/>
                <a:hueOff val="0"/>
                <a:satOff val="0"/>
                <a:lumOff val="0"/>
                <a:alphaOff val="-26667"/>
                <a:shade val="51000"/>
                <a:satMod val="130000"/>
              </a:schemeClr>
            </a:gs>
            <a:gs pos="80000">
              <a:schemeClr val="accent1">
                <a:alpha val="90000"/>
                <a:hueOff val="0"/>
                <a:satOff val="0"/>
                <a:lumOff val="0"/>
                <a:alphaOff val="-26667"/>
                <a:shade val="93000"/>
                <a:satMod val="130000"/>
              </a:schemeClr>
            </a:gs>
            <a:gs pos="100000">
              <a:schemeClr val="accent1">
                <a:alpha val="90000"/>
                <a:hueOff val="0"/>
                <a:satOff val="0"/>
                <a:lumOff val="0"/>
                <a:alphaOff val="-2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zh-CN" altLang="en-US" sz="3400" b="1" kern="1200" dirty="0" smtClean="0">
              <a:latin typeface="华文楷体" pitchFamily="2" charset="-122"/>
              <a:ea typeface="华文楷体" pitchFamily="2" charset="-122"/>
            </a:rPr>
            <a:t>市级调查办公室</a:t>
          </a:r>
          <a:endParaRPr lang="zh-CN" altLang="en-US" sz="3400" b="1" kern="1200" dirty="0">
            <a:latin typeface="华文楷体" pitchFamily="2" charset="-122"/>
            <a:ea typeface="华文楷体" pitchFamily="2" charset="-122"/>
          </a:endParaRPr>
        </a:p>
      </dsp:txBody>
      <dsp:txXfrm>
        <a:off x="762473" y="2139467"/>
        <a:ext cx="3429889" cy="841706"/>
      </dsp:txXfrm>
    </dsp:sp>
    <dsp:sp modelId="{500F7C48-882F-4BAC-A372-F215607A2DF5}">
      <dsp:nvSpPr>
        <dsp:cNvPr id="0" name=""/>
        <dsp:cNvSpPr/>
      </dsp:nvSpPr>
      <dsp:spPr>
        <a:xfrm>
          <a:off x="1107197" y="3169919"/>
          <a:ext cx="4428790" cy="894080"/>
        </a:xfrm>
        <a:prstGeom prst="roundRect">
          <a:avLst>
            <a:gd name="adj" fmla="val 10000"/>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zh-CN" sz="3400" b="1" kern="1200" dirty="0" smtClean="0">
              <a:latin typeface="华文楷体" pitchFamily="2" charset="-122"/>
              <a:ea typeface="华文楷体" pitchFamily="2" charset="-122"/>
            </a:rPr>
            <a:t>调查实施单位</a:t>
          </a:r>
          <a:endParaRPr lang="zh-CN" altLang="en-US" sz="3400" b="1" kern="1200" dirty="0">
            <a:latin typeface="华文楷体" pitchFamily="2" charset="-122"/>
            <a:ea typeface="华文楷体" pitchFamily="2" charset="-122"/>
          </a:endParaRPr>
        </a:p>
      </dsp:txBody>
      <dsp:txXfrm>
        <a:off x="1133384" y="3196106"/>
        <a:ext cx="3424353" cy="841706"/>
      </dsp:txXfrm>
    </dsp:sp>
    <dsp:sp modelId="{9C482F24-104C-4589-B0A0-A4D7FC75C321}">
      <dsp:nvSpPr>
        <dsp:cNvPr id="0" name=""/>
        <dsp:cNvSpPr/>
      </dsp:nvSpPr>
      <dsp:spPr>
        <a:xfrm>
          <a:off x="3847638" y="684783"/>
          <a:ext cx="581152" cy="58115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zh-CN" altLang="en-US" sz="2700" kern="1200"/>
        </a:p>
      </dsp:txBody>
      <dsp:txXfrm>
        <a:off x="3978397" y="684783"/>
        <a:ext cx="319634" cy="437317"/>
      </dsp:txXfrm>
    </dsp:sp>
    <dsp:sp modelId="{44A32ABF-B717-4AF8-8CCE-FADADBDD2D92}">
      <dsp:nvSpPr>
        <dsp:cNvPr id="0" name=""/>
        <dsp:cNvSpPr/>
      </dsp:nvSpPr>
      <dsp:spPr>
        <a:xfrm>
          <a:off x="4218549" y="1741423"/>
          <a:ext cx="581152" cy="581152"/>
        </a:xfrm>
        <a:prstGeom prst="downArrow">
          <a:avLst>
            <a:gd name="adj1" fmla="val 55000"/>
            <a:gd name="adj2" fmla="val 45000"/>
          </a:avLst>
        </a:prstGeom>
        <a:solidFill>
          <a:schemeClr val="accent1">
            <a:alpha val="90000"/>
            <a:tint val="40000"/>
            <a:hueOff val="0"/>
            <a:satOff val="0"/>
            <a:lumOff val="0"/>
            <a:alphaOff val="-2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zh-CN" altLang="en-US" sz="2700" kern="1200"/>
        </a:p>
      </dsp:txBody>
      <dsp:txXfrm>
        <a:off x="4349308" y="1741423"/>
        <a:ext cx="319634" cy="437317"/>
      </dsp:txXfrm>
    </dsp:sp>
    <dsp:sp modelId="{E514BD7C-7470-4462-BA87-24BA98F3F68F}">
      <dsp:nvSpPr>
        <dsp:cNvPr id="0" name=""/>
        <dsp:cNvSpPr/>
      </dsp:nvSpPr>
      <dsp:spPr>
        <a:xfrm>
          <a:off x="4583924" y="2798064"/>
          <a:ext cx="581152" cy="581152"/>
        </a:xfrm>
        <a:prstGeom prst="downArrow">
          <a:avLst>
            <a:gd name="adj1" fmla="val 55000"/>
            <a:gd name="adj2" fmla="val 45000"/>
          </a:avLst>
        </a:prstGeom>
        <a:solidFill>
          <a:schemeClr val="accent1">
            <a:alpha val="90000"/>
            <a:tint val="40000"/>
            <a:hueOff val="0"/>
            <a:satOff val="0"/>
            <a:lumOff val="0"/>
            <a:alphaOff val="-4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zh-CN" altLang="en-US" sz="2700" kern="1200"/>
        </a:p>
      </dsp:txBody>
      <dsp:txXfrm>
        <a:off x="4714683" y="2798064"/>
        <a:ext cx="319634" cy="43731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9574CA-608F-42F2-9F54-5C1637AE7756}" type="datetimeFigureOut">
              <a:rPr lang="zh-CN" altLang="en-US" smtClean="0"/>
              <a:t>2013/4/12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89BD95-8AD6-4847-8004-478A0DBAE9C6}" type="slidenum">
              <a:rPr lang="zh-CN" altLang="en-US" smtClean="0"/>
              <a:t>‹#›</a:t>
            </a:fld>
            <a:endParaRPr lang="zh-CN" altLang="en-US"/>
          </a:p>
        </p:txBody>
      </p:sp>
    </p:spTree>
    <p:extLst>
      <p:ext uri="{BB962C8B-B14F-4D97-AF65-F5344CB8AC3E}">
        <p14:creationId xmlns:p14="http://schemas.microsoft.com/office/powerpoint/2010/main" val="1740410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各位同事大家好，我是交科院的杨越，</a:t>
            </a:r>
            <a:r>
              <a:rPr lang="zh-CN" altLang="en-US" sz="1200" kern="1200" dirty="0" smtClean="0">
                <a:solidFill>
                  <a:schemeClr val="tx1"/>
                </a:solidFill>
                <a:effectLst/>
                <a:latin typeface="+mn-lt"/>
                <a:ea typeface="+mn-ea"/>
                <a:cs typeface="+mn-cs"/>
              </a:rPr>
              <a:t>刚刚陈建华主任为我们讲解了专项调查的方案。</a:t>
            </a:r>
            <a:r>
              <a:rPr lang="zh-CN" altLang="zh-CN" sz="1200" kern="1200" dirty="0" smtClean="0">
                <a:solidFill>
                  <a:schemeClr val="tx1"/>
                </a:solidFill>
                <a:effectLst/>
                <a:latin typeface="+mn-lt"/>
                <a:ea typeface="+mn-ea"/>
                <a:cs typeface="+mn-cs"/>
              </a:rPr>
              <a:t>下面由我来为大家讲解本次调查保密管理的相关内容。</a:t>
            </a:r>
          </a:p>
          <a:p>
            <a:r>
              <a:rPr lang="zh-CN" altLang="zh-CN" sz="1200" kern="1200" dirty="0" smtClean="0">
                <a:solidFill>
                  <a:schemeClr val="tx1"/>
                </a:solidFill>
                <a:effectLst/>
                <a:latin typeface="+mn-lt"/>
                <a:ea typeface="+mn-ea"/>
                <a:cs typeface="+mn-cs"/>
              </a:rPr>
              <a:t>咱们这次城市客运交通线路及站点专项调查涉及到公交站点地理位置及公交线路轨迹信息的采集工作，所以呢，国家测绘局对此非常的重视，一再强调要在调查的整个过程中，加强地理信息采集的保密。</a:t>
            </a:r>
          </a:p>
          <a:p>
            <a:r>
              <a:rPr lang="zh-CN" altLang="zh-CN" sz="1200" kern="1200" dirty="0" smtClean="0">
                <a:solidFill>
                  <a:schemeClr val="tx1"/>
                </a:solidFill>
                <a:effectLst/>
                <a:latin typeface="+mn-lt"/>
                <a:ea typeface="+mn-ea"/>
                <a:cs typeface="+mn-cs"/>
              </a:rPr>
              <a:t>以前有一些公司由于没有重视</a:t>
            </a:r>
            <a:r>
              <a:rPr lang="zh-CN" altLang="en-US" sz="1200" kern="1200" dirty="0" smtClean="0">
                <a:solidFill>
                  <a:schemeClr val="tx1"/>
                </a:solidFill>
                <a:effectLst/>
                <a:latin typeface="+mn-lt"/>
                <a:ea typeface="+mn-ea"/>
                <a:cs typeface="+mn-cs"/>
              </a:rPr>
              <a:t>地理信息采集</a:t>
            </a:r>
            <a:r>
              <a:rPr lang="zh-CN" altLang="zh-CN" sz="1200" kern="1200" dirty="0" smtClean="0">
                <a:solidFill>
                  <a:schemeClr val="tx1"/>
                </a:solidFill>
                <a:effectLst/>
                <a:latin typeface="+mn-lt"/>
                <a:ea typeface="+mn-ea"/>
                <a:cs typeface="+mn-cs"/>
              </a:rPr>
              <a:t>保密</a:t>
            </a:r>
            <a:r>
              <a:rPr lang="zh-CN" altLang="en-US" sz="1200" kern="1200" dirty="0" smtClean="0">
                <a:solidFill>
                  <a:schemeClr val="tx1"/>
                </a:solidFill>
                <a:effectLst/>
                <a:latin typeface="+mn-lt"/>
                <a:ea typeface="+mn-ea"/>
                <a:cs typeface="+mn-cs"/>
              </a:rPr>
              <a:t>的</a:t>
            </a:r>
            <a:r>
              <a:rPr lang="zh-CN" altLang="zh-CN" sz="1200" kern="1200" dirty="0" smtClean="0">
                <a:solidFill>
                  <a:schemeClr val="tx1"/>
                </a:solidFill>
                <a:effectLst/>
                <a:latin typeface="+mn-lt"/>
                <a:ea typeface="+mn-ea"/>
                <a:cs typeface="+mn-cs"/>
              </a:rPr>
              <a:t>这块的工作，造成了国家地理信息的泄密，</a:t>
            </a:r>
            <a:r>
              <a:rPr lang="zh-CN" altLang="en-US" sz="1200" kern="1200" dirty="0" smtClean="0">
                <a:solidFill>
                  <a:schemeClr val="tx1"/>
                </a:solidFill>
                <a:effectLst/>
                <a:latin typeface="+mn-lt"/>
                <a:ea typeface="+mn-ea"/>
                <a:cs typeface="+mn-cs"/>
              </a:rPr>
              <a:t>不知道大家有没有关注过</a:t>
            </a:r>
            <a:r>
              <a:rPr lang="zh-CN" altLang="zh-CN" sz="1200" kern="1200" dirty="0" smtClean="0">
                <a:solidFill>
                  <a:schemeClr val="tx1"/>
                </a:solidFill>
                <a:effectLst/>
                <a:latin typeface="+mn-lt"/>
                <a:ea typeface="+mn-ea"/>
                <a:cs typeface="+mn-cs"/>
              </a:rPr>
              <a:t>前</a:t>
            </a:r>
            <a:r>
              <a:rPr lang="zh-CN" altLang="en-US" sz="1200" kern="1200" dirty="0" smtClean="0">
                <a:solidFill>
                  <a:schemeClr val="tx1"/>
                </a:solidFill>
                <a:effectLst/>
                <a:latin typeface="+mn-lt"/>
                <a:ea typeface="+mn-ea"/>
                <a:cs typeface="+mn-cs"/>
              </a:rPr>
              <a:t>一段时间的一条新闻</a:t>
            </a:r>
            <a:r>
              <a:rPr lang="zh-CN" altLang="zh-CN" sz="1200" kern="1200" dirty="0" smtClean="0">
                <a:solidFill>
                  <a:schemeClr val="tx1"/>
                </a:solidFill>
                <a:effectLst/>
                <a:latin typeface="+mn-lt"/>
                <a:ea typeface="+mn-ea"/>
                <a:cs typeface="+mn-cs"/>
              </a:rPr>
              <a:t>，云南的可口可乐公司未经许可拿着手持的</a:t>
            </a:r>
            <a:r>
              <a:rPr lang="en-US" altLang="zh-CN" sz="1200" kern="1200" dirty="0" smtClean="0">
                <a:solidFill>
                  <a:schemeClr val="tx1"/>
                </a:solidFill>
                <a:effectLst/>
                <a:latin typeface="+mn-lt"/>
                <a:ea typeface="+mn-ea"/>
                <a:cs typeface="+mn-cs"/>
              </a:rPr>
              <a:t>GPS</a:t>
            </a:r>
            <a:r>
              <a:rPr lang="zh-CN" altLang="zh-CN" sz="1200" kern="1200" dirty="0" smtClean="0">
                <a:solidFill>
                  <a:schemeClr val="tx1"/>
                </a:solidFill>
                <a:effectLst/>
                <a:latin typeface="+mn-lt"/>
                <a:ea typeface="+mn-ea"/>
                <a:cs typeface="+mn-cs"/>
              </a:rPr>
              <a:t>设备采集一些地理坐标信息，可口可乐本身采集的目的可能是为了更好的设置它的仓库或者配货点，但是第一由于这是未经许可的测绘，是非法测绘，第二呢，可口可乐在这次采集中还涉嫌采集了一些涉军的涉密的地点的地理坐标，所以受到了国家测绘局的查处。</a:t>
            </a:r>
          </a:p>
          <a:p>
            <a:r>
              <a:rPr lang="zh-CN" altLang="zh-CN" sz="1200" kern="1200" dirty="0" smtClean="0">
                <a:solidFill>
                  <a:schemeClr val="tx1"/>
                </a:solidFill>
                <a:effectLst/>
                <a:latin typeface="+mn-lt"/>
                <a:ea typeface="+mn-ea"/>
                <a:cs typeface="+mn-cs"/>
              </a:rPr>
              <a:t>所以，咱们这次调查过程中，大家要充分重视保密管理工作。</a:t>
            </a:r>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a:t>
            </a:fld>
            <a:endParaRPr lang="zh-CN" altLang="en-US"/>
          </a:p>
        </p:txBody>
      </p:sp>
    </p:spTree>
    <p:extLst>
      <p:ext uri="{BB962C8B-B14F-4D97-AF65-F5344CB8AC3E}">
        <p14:creationId xmlns:p14="http://schemas.microsoft.com/office/powerpoint/2010/main" val="32862832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在外业采集过程中，我们也要注意资料安全保密问题。外业采集人员应该选择业务能力强保密意识高的人员作为采集队长，全面的负责调查过程中电子地图的安全使用管理。</a:t>
            </a:r>
            <a:r>
              <a:rPr lang="zh-CN" altLang="en-US" sz="1200" kern="1200" dirty="0" smtClean="0">
                <a:solidFill>
                  <a:schemeClr val="tx1"/>
                </a:solidFill>
                <a:effectLst/>
                <a:latin typeface="+mn-lt"/>
                <a:ea typeface="+mn-ea"/>
                <a:cs typeface="+mn-cs"/>
              </a:rPr>
              <a:t>采集的数据资料应该及时的归档，避免数据的泄露、丢失和损坏。</a:t>
            </a:r>
            <a:endParaRPr lang="zh-CN" altLang="zh-CN" sz="1200" kern="1200" dirty="0" smtClean="0">
              <a:solidFill>
                <a:schemeClr val="tx1"/>
              </a:solidFill>
              <a:effectLst/>
              <a:latin typeface="+mn-lt"/>
              <a:ea typeface="+mn-ea"/>
              <a:cs typeface="+mn-cs"/>
            </a:endParaRPr>
          </a:p>
          <a:p>
            <a:r>
              <a:rPr lang="zh-CN" altLang="zh-CN" sz="1200" kern="1200" dirty="0" smtClean="0">
                <a:solidFill>
                  <a:schemeClr val="tx1"/>
                </a:solidFill>
                <a:effectLst/>
                <a:latin typeface="+mn-lt"/>
                <a:ea typeface="+mn-ea"/>
                <a:cs typeface="+mn-cs"/>
              </a:rPr>
              <a:t>外业采集人员在作业期间，要注意，采集的行为仅限本次专项调查所设定的的调查内容，不可以以这次调查为借口，去采集其他的内容，如果由于采集了调查以外内容，特别是采集到涉军的，涉密的一些建筑街道等的地理坐标信息，那所造成的后果，就只能由自己承担了。这一点呢，也要加以重视。</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10</a:t>
            </a:fld>
            <a:endParaRPr lang="zh-CN" altLang="en-US"/>
          </a:p>
        </p:txBody>
      </p:sp>
    </p:spTree>
    <p:extLst>
      <p:ext uri="{BB962C8B-B14F-4D97-AF65-F5344CB8AC3E}">
        <p14:creationId xmlns:p14="http://schemas.microsoft.com/office/powerpoint/2010/main" val="904770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在外业采集后，采集到的数据要及时的报送单位保密管理员，经过清点后，归档保存。</a:t>
            </a:r>
            <a:endParaRPr lang="en-US" altLang="zh-CN" sz="1200" kern="1200" dirty="0" smtClean="0">
              <a:solidFill>
                <a:schemeClr val="tx1"/>
              </a:solidFill>
              <a:effectLst/>
              <a:latin typeface="+mn-lt"/>
              <a:ea typeface="+mn-ea"/>
              <a:cs typeface="+mn-cs"/>
            </a:endParaRPr>
          </a:p>
          <a:p>
            <a:r>
              <a:rPr lang="zh-CN" altLang="zh-CN" sz="1200" kern="1200" dirty="0" smtClean="0">
                <a:solidFill>
                  <a:schemeClr val="tx1"/>
                </a:solidFill>
                <a:effectLst/>
                <a:latin typeface="+mn-lt"/>
                <a:ea typeface="+mn-ea"/>
                <a:cs typeface="+mn-cs"/>
              </a:rPr>
              <a:t>数据</a:t>
            </a:r>
            <a:r>
              <a:rPr lang="zh-CN" altLang="en-US" sz="1200" kern="1200" dirty="0" smtClean="0">
                <a:solidFill>
                  <a:schemeClr val="tx1"/>
                </a:solidFill>
                <a:effectLst/>
                <a:latin typeface="+mn-lt"/>
                <a:ea typeface="+mn-ea"/>
                <a:cs typeface="+mn-cs"/>
              </a:rPr>
              <a:t>在</a:t>
            </a:r>
            <a:r>
              <a:rPr lang="zh-CN" altLang="zh-CN" sz="1200" kern="1200" dirty="0" smtClean="0">
                <a:solidFill>
                  <a:schemeClr val="tx1"/>
                </a:solidFill>
                <a:effectLst/>
                <a:latin typeface="+mn-lt"/>
                <a:ea typeface="+mn-ea"/>
                <a:cs typeface="+mn-cs"/>
              </a:rPr>
              <a:t>经过内业处理，并且通过审核及备份后，保密管理员要及时的清除采集人员作业电脑和移动存储设备的资料数据，检查合格</a:t>
            </a:r>
            <a:r>
              <a:rPr lang="zh-CN" altLang="en-US" sz="1200" kern="1200" dirty="0" smtClean="0">
                <a:solidFill>
                  <a:schemeClr val="tx1"/>
                </a:solidFill>
                <a:effectLst/>
                <a:latin typeface="+mn-lt"/>
                <a:ea typeface="+mn-ea"/>
                <a:cs typeface="+mn-cs"/>
              </a:rPr>
              <a:t>并</a:t>
            </a:r>
            <a:r>
              <a:rPr lang="zh-CN" altLang="zh-CN" sz="1200" kern="1200" dirty="0" smtClean="0">
                <a:solidFill>
                  <a:schemeClr val="tx1"/>
                </a:solidFill>
                <a:effectLst/>
                <a:latin typeface="+mn-lt"/>
                <a:ea typeface="+mn-ea"/>
                <a:cs typeface="+mn-cs"/>
              </a:rPr>
              <a:t>签字验收。</a:t>
            </a:r>
          </a:p>
          <a:p>
            <a:r>
              <a:rPr lang="zh-CN" altLang="zh-CN" sz="1200" kern="1200" dirty="0" smtClean="0">
                <a:solidFill>
                  <a:schemeClr val="tx1"/>
                </a:solidFill>
                <a:effectLst/>
                <a:latin typeface="+mn-lt"/>
                <a:ea typeface="+mn-ea"/>
                <a:cs typeface="+mn-cs"/>
              </a:rPr>
              <a:t>最后，数据审核无误后，应在</a:t>
            </a:r>
            <a:r>
              <a:rPr lang="en-US" altLang="zh-CN" sz="1200" kern="1200" dirty="0" smtClean="0">
                <a:solidFill>
                  <a:schemeClr val="tx1"/>
                </a:solidFill>
                <a:effectLst/>
                <a:latin typeface="+mn-lt"/>
                <a:ea typeface="+mn-ea"/>
                <a:cs typeface="+mn-cs"/>
              </a:rPr>
              <a:t>1-2</a:t>
            </a:r>
            <a:r>
              <a:rPr lang="zh-CN" altLang="zh-CN" sz="1200" kern="1200" dirty="0" smtClean="0">
                <a:solidFill>
                  <a:schemeClr val="tx1"/>
                </a:solidFill>
                <a:effectLst/>
                <a:latin typeface="+mn-lt"/>
                <a:ea typeface="+mn-ea"/>
                <a:cs typeface="+mn-cs"/>
              </a:rPr>
              <a:t>个工作日内，报送至上级单位，所有资料</a:t>
            </a:r>
            <a:r>
              <a:rPr lang="zh-CN" altLang="en-US" sz="1200" kern="1200" dirty="0" smtClean="0">
                <a:solidFill>
                  <a:schemeClr val="tx1"/>
                </a:solidFill>
                <a:effectLst/>
                <a:latin typeface="+mn-lt"/>
                <a:ea typeface="+mn-ea"/>
                <a:cs typeface="+mn-cs"/>
              </a:rPr>
              <a:t>的</a:t>
            </a:r>
            <a:r>
              <a:rPr lang="zh-CN" altLang="zh-CN" sz="1200" kern="1200" dirty="0" smtClean="0">
                <a:solidFill>
                  <a:schemeClr val="tx1"/>
                </a:solidFill>
                <a:effectLst/>
                <a:latin typeface="+mn-lt"/>
                <a:ea typeface="+mn-ea"/>
                <a:cs typeface="+mn-cs"/>
              </a:rPr>
              <a:t>上</a:t>
            </a:r>
            <a:r>
              <a:rPr lang="zh-CN" altLang="en-US" sz="1200" kern="1200" dirty="0" smtClean="0">
                <a:solidFill>
                  <a:schemeClr val="tx1"/>
                </a:solidFill>
                <a:effectLst/>
                <a:latin typeface="+mn-lt"/>
                <a:ea typeface="+mn-ea"/>
                <a:cs typeface="+mn-cs"/>
              </a:rPr>
              <a:t>要求刻录光盘，并由专人报送，不可以通过互联网等方式上报，因为通过互联网传输数据还是不太安全的。我们最终的目的就是保证数据的安全完整。</a:t>
            </a:r>
            <a:endParaRPr lang="zh-CN" altLang="zh-CN" sz="1200" kern="1200" dirty="0" smtClean="0">
              <a:solidFill>
                <a:schemeClr val="tx1"/>
              </a:solidFill>
              <a:effectLst/>
              <a:latin typeface="+mn-lt"/>
              <a:ea typeface="+mn-ea"/>
              <a:cs typeface="+mn-cs"/>
            </a:endParaRP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11</a:t>
            </a:fld>
            <a:endParaRPr lang="zh-CN" altLang="en-US"/>
          </a:p>
        </p:txBody>
      </p:sp>
    </p:spTree>
    <p:extLst>
      <p:ext uri="{BB962C8B-B14F-4D97-AF65-F5344CB8AC3E}">
        <p14:creationId xmlns:p14="http://schemas.microsoft.com/office/powerpoint/2010/main" val="9699891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保密的第三项重点工作是签订保密责任书。各调查办公室要逐级的签订《城市客运交通线路及站点专项调查地理信息采集保密责任书》。在</a:t>
            </a:r>
            <a:r>
              <a:rPr lang="en-US" altLang="zh-CN" sz="1200" kern="1200" dirty="0" smtClean="0">
                <a:solidFill>
                  <a:schemeClr val="tx1"/>
                </a:solidFill>
                <a:effectLst/>
                <a:latin typeface="+mn-lt"/>
                <a:ea typeface="+mn-ea"/>
                <a:cs typeface="+mn-cs"/>
              </a:rPr>
              <a:t>4</a:t>
            </a:r>
            <a:r>
              <a:rPr lang="zh-CN" altLang="zh-CN" sz="1200" kern="1200" dirty="0" smtClean="0">
                <a:solidFill>
                  <a:schemeClr val="tx1"/>
                </a:solidFill>
                <a:effectLst/>
                <a:latin typeface="+mn-lt"/>
                <a:ea typeface="+mn-ea"/>
                <a:cs typeface="+mn-cs"/>
              </a:rPr>
              <a:t>月</a:t>
            </a:r>
            <a:r>
              <a:rPr lang="en-US" altLang="zh-CN" sz="1200" kern="1200" dirty="0" smtClean="0">
                <a:solidFill>
                  <a:schemeClr val="tx1"/>
                </a:solidFill>
                <a:effectLst/>
                <a:latin typeface="+mn-lt"/>
                <a:ea typeface="+mn-ea"/>
                <a:cs typeface="+mn-cs"/>
              </a:rPr>
              <a:t>10</a:t>
            </a:r>
            <a:r>
              <a:rPr lang="zh-CN" altLang="zh-CN" sz="1200" kern="1200" dirty="0" smtClean="0">
                <a:solidFill>
                  <a:schemeClr val="tx1"/>
                </a:solidFill>
                <a:effectLst/>
                <a:latin typeface="+mn-lt"/>
                <a:ea typeface="+mn-ea"/>
                <a:cs typeface="+mn-cs"/>
              </a:rPr>
              <a:t>日的工作布置会上，部里已经跟省里签了这个责任书，省里</a:t>
            </a:r>
            <a:r>
              <a:rPr lang="zh-CN" altLang="en-US" sz="1200" kern="1200" dirty="0" smtClean="0">
                <a:solidFill>
                  <a:schemeClr val="tx1"/>
                </a:solidFill>
                <a:effectLst/>
                <a:latin typeface="+mn-lt"/>
                <a:ea typeface="+mn-ea"/>
                <a:cs typeface="+mn-cs"/>
              </a:rPr>
              <a:t>也</a:t>
            </a:r>
            <a:r>
              <a:rPr lang="zh-CN" altLang="zh-CN" sz="1200" kern="1200" dirty="0" smtClean="0">
                <a:solidFill>
                  <a:schemeClr val="tx1"/>
                </a:solidFill>
                <a:effectLst/>
                <a:latin typeface="+mn-lt"/>
                <a:ea typeface="+mn-ea"/>
                <a:cs typeface="+mn-cs"/>
              </a:rPr>
              <a:t>会跟地市的调查办公室签，地市也要尽快的落实调查</a:t>
            </a:r>
            <a:r>
              <a:rPr lang="zh-CN" altLang="en-US" sz="1200" kern="1200" dirty="0" smtClean="0">
                <a:solidFill>
                  <a:schemeClr val="tx1"/>
                </a:solidFill>
                <a:effectLst/>
                <a:latin typeface="+mn-lt"/>
                <a:ea typeface="+mn-ea"/>
                <a:cs typeface="+mn-cs"/>
              </a:rPr>
              <a:t>实施</a:t>
            </a:r>
            <a:r>
              <a:rPr lang="zh-CN" altLang="zh-CN" sz="1200" kern="1200" dirty="0" smtClean="0">
                <a:solidFill>
                  <a:schemeClr val="tx1"/>
                </a:solidFill>
                <a:effectLst/>
                <a:latin typeface="+mn-lt"/>
                <a:ea typeface="+mn-ea"/>
                <a:cs typeface="+mn-cs"/>
              </a:rPr>
              <a:t>单位保密责任书的签订。这一点大家也要尽快落实。</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12</a:t>
            </a:fld>
            <a:endParaRPr lang="zh-CN" altLang="en-US"/>
          </a:p>
        </p:txBody>
      </p:sp>
    </p:spTree>
    <p:extLst>
      <p:ext uri="{BB962C8B-B14F-4D97-AF65-F5344CB8AC3E}">
        <p14:creationId xmlns:p14="http://schemas.microsoft.com/office/powerpoint/2010/main" val="3188407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保密的最后一项重点工作是保密的监督检查和泄密应急。根据逐级监督逐级检查的原则，各级调查办公室都必须严格的监督检查本级的安全保密管理工作。</a:t>
            </a:r>
          </a:p>
          <a:p>
            <a:r>
              <a:rPr lang="zh-CN" altLang="zh-CN" sz="1200" kern="1200" dirty="0" smtClean="0">
                <a:solidFill>
                  <a:schemeClr val="tx1"/>
                </a:solidFill>
                <a:effectLst/>
                <a:latin typeface="+mn-lt"/>
                <a:ea typeface="+mn-ea"/>
                <a:cs typeface="+mn-cs"/>
              </a:rPr>
              <a:t>各级调查办公室都只能在其权限范围内负责审批使用涉密数据的申请，不可以在全国调查办公室发布数据之前就发布数据，不能未经许可使用数据。</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13</a:t>
            </a:fld>
            <a:endParaRPr lang="zh-CN" altLang="en-US"/>
          </a:p>
        </p:txBody>
      </p:sp>
    </p:spTree>
    <p:extLst>
      <p:ext uri="{BB962C8B-B14F-4D97-AF65-F5344CB8AC3E}">
        <p14:creationId xmlns:p14="http://schemas.microsoft.com/office/powerpoint/2010/main" val="6942731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以上说的都是对保密防患未然的措施，如果一旦发生了泄密事件，那么调查单位应该及时的上报泄密事故，并且快速启动泄密应急预案，明确泄密环节，定位泄密人员，核实泄密责任，评估泄密后果。</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14</a:t>
            </a:fld>
            <a:endParaRPr lang="zh-CN" altLang="en-US"/>
          </a:p>
        </p:txBody>
      </p:sp>
    </p:spTree>
    <p:extLst>
      <p:ext uri="{BB962C8B-B14F-4D97-AF65-F5344CB8AC3E}">
        <p14:creationId xmlns:p14="http://schemas.microsoft.com/office/powerpoint/2010/main" val="2550059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以上是我们保密管理的主要内容，为了便于大家理解并真正落实保密管理工作，我们提炼和细化了几项保密的准则，总结起来是“八严格八不准”要求，大家可以对照</a:t>
            </a:r>
            <a:r>
              <a:rPr lang="en-US" altLang="zh-CN" sz="1200" kern="1200" dirty="0" smtClean="0">
                <a:solidFill>
                  <a:schemeClr val="tx1"/>
                </a:solidFill>
                <a:effectLst/>
                <a:latin typeface="+mn-lt"/>
                <a:ea typeface="+mn-ea"/>
                <a:cs typeface="+mn-cs"/>
              </a:rPr>
              <a:t>PPT</a:t>
            </a:r>
            <a:r>
              <a:rPr lang="zh-CN" altLang="zh-CN" sz="1200" kern="1200" dirty="0" smtClean="0">
                <a:solidFill>
                  <a:schemeClr val="tx1"/>
                </a:solidFill>
                <a:effectLst/>
                <a:latin typeface="+mn-lt"/>
                <a:ea typeface="+mn-ea"/>
                <a:cs typeface="+mn-cs"/>
              </a:rPr>
              <a:t>所示，再巩固和理解一下保密管理的主要工作。</a:t>
            </a:r>
          </a:p>
          <a:p>
            <a:r>
              <a:rPr lang="zh-CN" altLang="zh-CN" sz="1200" kern="1200" dirty="0" smtClean="0">
                <a:solidFill>
                  <a:schemeClr val="tx1"/>
                </a:solidFill>
                <a:effectLst/>
                <a:latin typeface="+mn-lt"/>
                <a:ea typeface="+mn-ea"/>
                <a:cs typeface="+mn-cs"/>
              </a:rPr>
              <a:t>对于调查管理人员而言，要遵守八严格要求。即第一、第二，像我上面讲的最好选择系统内员工或者有测绘资质单位员工；第三，第四，第五，这既包括电子地图也包括采集数据的安全</a:t>
            </a:r>
            <a:r>
              <a:rPr lang="zh-CN" altLang="en-US" sz="1200" kern="1200" dirty="0" smtClean="0">
                <a:solidFill>
                  <a:schemeClr val="tx1"/>
                </a:solidFill>
                <a:effectLst/>
                <a:latin typeface="+mn-lt"/>
                <a:ea typeface="+mn-ea"/>
                <a:cs typeface="+mn-cs"/>
              </a:rPr>
              <a:t>完整</a:t>
            </a:r>
            <a:r>
              <a:rPr lang="zh-CN" altLang="zh-CN" sz="1200" kern="1200" dirty="0" smtClean="0">
                <a:solidFill>
                  <a:schemeClr val="tx1"/>
                </a:solidFill>
                <a:effectLst/>
                <a:latin typeface="+mn-lt"/>
                <a:ea typeface="+mn-ea"/>
                <a:cs typeface="+mn-cs"/>
              </a:rPr>
              <a:t>；第六，第七，第八。</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15</a:t>
            </a:fld>
            <a:endParaRPr lang="zh-CN" altLang="en-US"/>
          </a:p>
        </p:txBody>
      </p:sp>
    </p:spTree>
    <p:extLst>
      <p:ext uri="{BB962C8B-B14F-4D97-AF65-F5344CB8AC3E}">
        <p14:creationId xmlns:p14="http://schemas.microsoft.com/office/powerpoint/2010/main" val="19571332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我们</a:t>
            </a:r>
            <a:r>
              <a:rPr lang="zh-CN" altLang="zh-CN" sz="1200" kern="1200" dirty="0" smtClean="0">
                <a:solidFill>
                  <a:schemeClr val="tx1"/>
                </a:solidFill>
                <a:effectLst/>
                <a:latin typeface="+mn-lt"/>
                <a:ea typeface="+mn-ea"/>
                <a:cs typeface="+mn-cs"/>
              </a:rPr>
              <a:t>对实际调查人员提出了八不准要求。第一，第二，第三，第四，第五，这里我们所使用的调查设备，最好是专人使用专门用于此次调查的机器，防止发生资料的泄密，第六，这主要由保密管理员负责，确保数据安全，第七第八。</a:t>
            </a:r>
          </a:p>
          <a:p>
            <a:r>
              <a:rPr lang="zh-CN" altLang="zh-CN" sz="1200" kern="1200" dirty="0" smtClean="0">
                <a:solidFill>
                  <a:schemeClr val="tx1"/>
                </a:solidFill>
                <a:effectLst/>
                <a:latin typeface="+mn-lt"/>
                <a:ea typeface="+mn-ea"/>
                <a:cs typeface="+mn-cs"/>
              </a:rPr>
              <a:t>以上，就是保密培训的全部内容，保密无小事，希望大家能够认真的阅读我们的保密管理规定，严加防范，确保安全。谢谢大家。</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16</a:t>
            </a:fld>
            <a:endParaRPr lang="zh-CN" altLang="en-US"/>
          </a:p>
        </p:txBody>
      </p:sp>
    </p:spTree>
    <p:extLst>
      <p:ext uri="{BB962C8B-B14F-4D97-AF65-F5344CB8AC3E}">
        <p14:creationId xmlns:p14="http://schemas.microsoft.com/office/powerpoint/2010/main" val="3493952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本次保密培训的主要内容包括以下三个方面，首先是保密的法律法规基础，接下来是保密的组织机构和职责分工，最后，也是咱们最需要注意的是本次保密的重点工作。</a:t>
            </a:r>
            <a:endParaRPr lang="zh-CN" altLang="zh-CN" sz="120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1389BD95-8AD6-4847-8004-478A0DBAE9C6}" type="slidenum">
              <a:rPr lang="zh-CN" altLang="en-US" smtClean="0"/>
              <a:t>2</a:t>
            </a:fld>
            <a:endParaRPr lang="zh-CN" altLang="en-US"/>
          </a:p>
        </p:txBody>
      </p:sp>
    </p:spTree>
    <p:extLst>
      <p:ext uri="{BB962C8B-B14F-4D97-AF65-F5344CB8AC3E}">
        <p14:creationId xmlns:p14="http://schemas.microsoft.com/office/powerpoint/2010/main" val="1362876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首先我们来看第一部分内容，保密的法律法规基础，这次我们所制定的保密管理规定参照了国家和有关部门的如下法律和法规。包括中华人民共和国保守国家秘密法、测绘法、测绘成果管理条例等等，我就不一一念了，大家可以看我们保密管理规定的附录，附录中将重要的法律法规的细则都列出来了，希望大家会后呢能仔细的研读。</a:t>
            </a:r>
            <a:endParaRPr lang="zh-CN" altLang="zh-CN" sz="120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1389BD95-8AD6-4847-8004-478A0DBAE9C6}" type="slidenum">
              <a:rPr lang="zh-CN" altLang="en-US" smtClean="0"/>
              <a:t>3</a:t>
            </a:fld>
            <a:endParaRPr lang="zh-CN" altLang="en-US"/>
          </a:p>
        </p:txBody>
      </p:sp>
    </p:spTree>
    <p:extLst>
      <p:ext uri="{BB962C8B-B14F-4D97-AF65-F5344CB8AC3E}">
        <p14:creationId xmlns:p14="http://schemas.microsoft.com/office/powerpoint/2010/main" val="208347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第二部分内容是本次保密的组织机构和职责分工。我们结合调查组织的部、省、市三级专项调查办公室的设置，将保密责任逐级分解到各级调查办公室承担落实。</a:t>
            </a:r>
          </a:p>
          <a:p>
            <a:r>
              <a:rPr lang="zh-CN" altLang="en-US" sz="1200" kern="1200" dirty="0" smtClean="0">
                <a:solidFill>
                  <a:schemeClr val="tx1"/>
                </a:solidFill>
                <a:effectLst/>
                <a:latin typeface="+mn-lt"/>
                <a:ea typeface="+mn-ea"/>
                <a:cs typeface="+mn-cs"/>
              </a:rPr>
              <a:t>先看</a:t>
            </a:r>
            <a:r>
              <a:rPr lang="zh-CN" altLang="zh-CN" sz="1200" kern="1200" dirty="0" smtClean="0">
                <a:solidFill>
                  <a:schemeClr val="tx1"/>
                </a:solidFill>
                <a:effectLst/>
                <a:latin typeface="+mn-lt"/>
                <a:ea typeface="+mn-ea"/>
                <a:cs typeface="+mn-cs"/>
              </a:rPr>
              <a:t>全国调查办公室，</a:t>
            </a:r>
            <a:r>
              <a:rPr lang="zh-CN" altLang="en-US" sz="1200" kern="1200" dirty="0" smtClean="0">
                <a:solidFill>
                  <a:schemeClr val="tx1"/>
                </a:solidFill>
                <a:effectLst/>
                <a:latin typeface="+mn-lt"/>
                <a:ea typeface="+mn-ea"/>
                <a:cs typeface="+mn-cs"/>
              </a:rPr>
              <a:t>全国调查办公室</a:t>
            </a:r>
            <a:r>
              <a:rPr lang="zh-CN" altLang="zh-CN" sz="1200" kern="1200" dirty="0" smtClean="0">
                <a:solidFill>
                  <a:schemeClr val="tx1"/>
                </a:solidFill>
                <a:effectLst/>
                <a:latin typeface="+mn-lt"/>
                <a:ea typeface="+mn-ea"/>
                <a:cs typeface="+mn-cs"/>
              </a:rPr>
              <a:t>保密职责主要</a:t>
            </a:r>
            <a:r>
              <a:rPr lang="zh-CN" altLang="en-US" sz="1200" kern="1200" dirty="0" smtClean="0">
                <a:solidFill>
                  <a:schemeClr val="tx1"/>
                </a:solidFill>
                <a:effectLst/>
                <a:latin typeface="+mn-lt"/>
                <a:ea typeface="+mn-ea"/>
                <a:cs typeface="+mn-cs"/>
              </a:rPr>
              <a:t>包括</a:t>
            </a:r>
            <a:r>
              <a:rPr lang="zh-CN" altLang="zh-CN" sz="1200" kern="1200" dirty="0" smtClean="0">
                <a:solidFill>
                  <a:schemeClr val="tx1"/>
                </a:solidFill>
                <a:effectLst/>
                <a:latin typeface="+mn-lt"/>
                <a:ea typeface="+mn-ea"/>
                <a:cs typeface="+mn-cs"/>
              </a:rPr>
              <a:t>建立专项调查的保密管理制度，组织开展全国的保密教育和培训</a:t>
            </a:r>
            <a:r>
              <a:rPr lang="zh-CN" altLang="en-US" sz="1200" kern="1200" dirty="0" smtClean="0">
                <a:solidFill>
                  <a:schemeClr val="tx1"/>
                </a:solidFill>
                <a:effectLst/>
                <a:latin typeface="+mn-lt"/>
                <a:ea typeface="+mn-ea"/>
                <a:cs typeface="+mn-cs"/>
              </a:rPr>
              <a:t>等等。我们还负责提供保密的</a:t>
            </a:r>
            <a:r>
              <a:rPr lang="zh-CN" altLang="zh-CN" sz="1200" kern="1200" dirty="0" smtClean="0">
                <a:solidFill>
                  <a:schemeClr val="tx1"/>
                </a:solidFill>
                <a:effectLst/>
                <a:latin typeface="+mn-lt"/>
                <a:ea typeface="+mn-ea"/>
                <a:cs typeface="+mn-cs"/>
              </a:rPr>
              <a:t>技术支持工作。这次我们所使用的调查软件</a:t>
            </a:r>
            <a:r>
              <a:rPr lang="zh-CN" altLang="en-US" sz="1200" kern="1200" dirty="0" smtClean="0">
                <a:solidFill>
                  <a:schemeClr val="tx1"/>
                </a:solidFill>
                <a:effectLst/>
                <a:latin typeface="+mn-lt"/>
                <a:ea typeface="+mn-ea"/>
                <a:cs typeface="+mn-cs"/>
              </a:rPr>
              <a:t>已经</a:t>
            </a:r>
            <a:r>
              <a:rPr lang="zh-CN" altLang="zh-CN" sz="1200" kern="1200" dirty="0" smtClean="0">
                <a:solidFill>
                  <a:schemeClr val="tx1"/>
                </a:solidFill>
                <a:effectLst/>
                <a:latin typeface="+mn-lt"/>
                <a:ea typeface="+mn-ea"/>
                <a:cs typeface="+mn-cs"/>
              </a:rPr>
              <a:t>通过对加密的电子地图的二次加密</a:t>
            </a:r>
            <a:r>
              <a:rPr lang="zh-CN" altLang="en-US" sz="1200" kern="1200" dirty="0" smtClean="0">
                <a:solidFill>
                  <a:schemeClr val="tx1"/>
                </a:solidFill>
                <a:effectLst/>
                <a:latin typeface="+mn-lt"/>
                <a:ea typeface="+mn-ea"/>
                <a:cs typeface="+mn-cs"/>
              </a:rPr>
              <a:t>等保密措施，</a:t>
            </a:r>
            <a:r>
              <a:rPr lang="zh-CN" altLang="zh-CN" sz="1200" kern="1200" dirty="0" smtClean="0">
                <a:solidFill>
                  <a:schemeClr val="tx1"/>
                </a:solidFill>
                <a:effectLst/>
                <a:latin typeface="+mn-lt"/>
                <a:ea typeface="+mn-ea"/>
                <a:cs typeface="+mn-cs"/>
              </a:rPr>
              <a:t>保障调查在技术上不出现保密相关的问题。</a:t>
            </a:r>
            <a:r>
              <a:rPr lang="zh-CN" altLang="en-US" sz="1200" kern="1200" dirty="0" smtClean="0">
                <a:solidFill>
                  <a:schemeClr val="tx1"/>
                </a:solidFill>
                <a:effectLst/>
                <a:latin typeface="+mn-lt"/>
                <a:ea typeface="+mn-ea"/>
                <a:cs typeface="+mn-cs"/>
              </a:rPr>
              <a:t>大家可以放心的使用。</a:t>
            </a:r>
            <a:endParaRPr lang="zh-CN" altLang="zh-CN"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我们再看</a:t>
            </a:r>
            <a:r>
              <a:rPr lang="zh-CN" altLang="zh-CN" sz="1200" kern="1200" dirty="0" smtClean="0">
                <a:solidFill>
                  <a:schemeClr val="tx1"/>
                </a:solidFill>
                <a:effectLst/>
                <a:latin typeface="+mn-lt"/>
                <a:ea typeface="+mn-ea"/>
                <a:cs typeface="+mn-cs"/>
              </a:rPr>
              <a:t>省级调查办公室，其保密的主要职责是负责组织落实全市的保密教育和培训，落实市级调查办公室保密责任书签订，并且，要</a:t>
            </a:r>
            <a:r>
              <a:rPr lang="zh-CN" altLang="en-US" sz="1200" kern="1200" dirty="0" smtClean="0">
                <a:solidFill>
                  <a:schemeClr val="tx1"/>
                </a:solidFill>
                <a:effectLst/>
                <a:latin typeface="+mn-lt"/>
                <a:ea typeface="+mn-ea"/>
                <a:cs typeface="+mn-cs"/>
              </a:rPr>
              <a:t>指定</a:t>
            </a:r>
            <a:r>
              <a:rPr lang="zh-CN" altLang="zh-CN" sz="1200" kern="1200" dirty="0" smtClean="0">
                <a:solidFill>
                  <a:schemeClr val="tx1"/>
                </a:solidFill>
                <a:effectLst/>
                <a:latin typeface="+mn-lt"/>
                <a:ea typeface="+mn-ea"/>
                <a:cs typeface="+mn-cs"/>
              </a:rPr>
              <a:t>专人来负责监督检查市级的安全保密工作。</a:t>
            </a:r>
          </a:p>
          <a:p>
            <a:r>
              <a:rPr lang="zh-CN" altLang="zh-CN" sz="1200" kern="1200" dirty="0" smtClean="0">
                <a:solidFill>
                  <a:schemeClr val="tx1"/>
                </a:solidFill>
                <a:effectLst/>
                <a:latin typeface="+mn-lt"/>
                <a:ea typeface="+mn-ea"/>
                <a:cs typeface="+mn-cs"/>
              </a:rPr>
              <a:t>接下来是</a:t>
            </a:r>
            <a:r>
              <a:rPr lang="zh-CN" altLang="en-US" sz="1200" kern="1200" dirty="0" smtClean="0">
                <a:solidFill>
                  <a:schemeClr val="tx1"/>
                </a:solidFill>
                <a:effectLst/>
                <a:latin typeface="+mn-lt"/>
                <a:ea typeface="+mn-ea"/>
                <a:cs typeface="+mn-cs"/>
              </a:rPr>
              <a:t>地</a:t>
            </a:r>
            <a:r>
              <a:rPr lang="zh-CN" altLang="zh-CN" sz="1200" kern="1200" dirty="0" smtClean="0">
                <a:solidFill>
                  <a:schemeClr val="tx1"/>
                </a:solidFill>
                <a:effectLst/>
                <a:latin typeface="+mn-lt"/>
                <a:ea typeface="+mn-ea"/>
                <a:cs typeface="+mn-cs"/>
              </a:rPr>
              <a:t>市级调查办公室，</a:t>
            </a:r>
            <a:r>
              <a:rPr lang="zh-CN" altLang="en-US" sz="1200" kern="1200" dirty="0" smtClean="0">
                <a:solidFill>
                  <a:schemeClr val="tx1"/>
                </a:solidFill>
                <a:effectLst/>
                <a:latin typeface="+mn-lt"/>
                <a:ea typeface="+mn-ea"/>
                <a:cs typeface="+mn-cs"/>
              </a:rPr>
              <a:t>地</a:t>
            </a:r>
            <a:r>
              <a:rPr lang="zh-CN" altLang="zh-CN" sz="1200" kern="1200" dirty="0" smtClean="0">
                <a:solidFill>
                  <a:schemeClr val="tx1"/>
                </a:solidFill>
                <a:effectLst/>
                <a:latin typeface="+mn-lt"/>
                <a:ea typeface="+mn-ea"/>
                <a:cs typeface="+mn-cs"/>
              </a:rPr>
              <a:t>市级调查办公室是本次调查保密工作的主要实施主体，承担</a:t>
            </a:r>
            <a:r>
              <a:rPr lang="zh-CN" altLang="en-US" sz="1200" kern="1200" dirty="0" smtClean="0">
                <a:solidFill>
                  <a:schemeClr val="tx1"/>
                </a:solidFill>
                <a:effectLst/>
                <a:latin typeface="+mn-lt"/>
                <a:ea typeface="+mn-ea"/>
                <a:cs typeface="+mn-cs"/>
              </a:rPr>
              <a:t>了</a:t>
            </a:r>
            <a:r>
              <a:rPr lang="zh-CN" altLang="zh-CN" sz="1200" kern="1200" dirty="0" smtClean="0">
                <a:solidFill>
                  <a:schemeClr val="tx1"/>
                </a:solidFill>
                <a:effectLst/>
                <a:latin typeface="+mn-lt"/>
                <a:ea typeface="+mn-ea"/>
                <a:cs typeface="+mn-cs"/>
              </a:rPr>
              <a:t>本次保密工作的最重要的内容，下面呢，我将重点介绍地市级调查办公室的保密重点工作。</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4</a:t>
            </a:fld>
            <a:endParaRPr lang="zh-CN" altLang="en-US"/>
          </a:p>
        </p:txBody>
      </p:sp>
    </p:spTree>
    <p:extLst>
      <p:ext uri="{BB962C8B-B14F-4D97-AF65-F5344CB8AC3E}">
        <p14:creationId xmlns:p14="http://schemas.microsoft.com/office/powerpoint/2010/main" val="1566079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地</a:t>
            </a:r>
            <a:r>
              <a:rPr lang="zh-CN" altLang="zh-CN" sz="1200" kern="1200" dirty="0" smtClean="0">
                <a:solidFill>
                  <a:schemeClr val="tx1"/>
                </a:solidFill>
                <a:effectLst/>
                <a:latin typeface="+mn-lt"/>
                <a:ea typeface="+mn-ea"/>
                <a:cs typeface="+mn-cs"/>
              </a:rPr>
              <a:t>市级调查办公室所负责的保密重点工作包括以下四个部分。首先是要严格的甄选和管理调查工作人员，组织人员参加全国的和省级的保密教育和培训；第二，是要配备专门的保密管理员，负责管理涉密资料，审核、批准调查资料的报送等；第三，是要落实与调查实施单位的保密责任书签订；第四，要严格的监督检查保密落实工作，及时的查处上报泄密事件。</a:t>
            </a:r>
          </a:p>
          <a:p>
            <a:r>
              <a:rPr lang="zh-CN" altLang="zh-CN" sz="1200" kern="1200" dirty="0" smtClean="0">
                <a:solidFill>
                  <a:schemeClr val="tx1"/>
                </a:solidFill>
                <a:effectLst/>
                <a:latin typeface="+mn-lt"/>
                <a:ea typeface="+mn-ea"/>
                <a:cs typeface="+mn-cs"/>
              </a:rPr>
              <a:t>下面呢，我将对以上四项重点保密工作做详细的讲解。</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5</a:t>
            </a:fld>
            <a:endParaRPr lang="zh-CN" altLang="en-US"/>
          </a:p>
        </p:txBody>
      </p:sp>
    </p:spTree>
    <p:extLst>
      <p:ext uri="{BB962C8B-B14F-4D97-AF65-F5344CB8AC3E}">
        <p14:creationId xmlns:p14="http://schemas.microsoft.com/office/powerpoint/2010/main" val="1416145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首先我们来看调查工作人员的甄选和管理。地市级调查办公室在选择调查工作人员时要遵循先审后用的原则，每个调查参与人员都要经过调查办公室的审核，要优先选择系统内单位长期聘用员工或者是有测绘资质单位的聘用员工，这样的员工我们用起来相对比较放心，发生泄密等问题的机会较小。我们在选择和审核人员时呢，除了常规的一些审核外，还应该要求</a:t>
            </a:r>
            <a:r>
              <a:rPr lang="zh-CN" altLang="en-US" sz="1200" kern="1200" dirty="0" smtClean="0">
                <a:solidFill>
                  <a:schemeClr val="tx1"/>
                </a:solidFill>
                <a:effectLst/>
                <a:latin typeface="+mn-lt"/>
                <a:ea typeface="+mn-ea"/>
                <a:cs typeface="+mn-cs"/>
              </a:rPr>
              <a:t>调查</a:t>
            </a:r>
            <a:r>
              <a:rPr lang="zh-CN" altLang="zh-CN" sz="1200" kern="1200" dirty="0" smtClean="0">
                <a:solidFill>
                  <a:schemeClr val="tx1"/>
                </a:solidFill>
                <a:effectLst/>
                <a:latin typeface="+mn-lt"/>
                <a:ea typeface="+mn-ea"/>
                <a:cs typeface="+mn-cs"/>
              </a:rPr>
              <a:t>人员具备较强的保密法制观念，</a:t>
            </a:r>
            <a:r>
              <a:rPr lang="zh-CN" altLang="en-US" sz="1200" kern="1200" dirty="0" smtClean="0">
                <a:solidFill>
                  <a:schemeClr val="tx1"/>
                </a:solidFill>
                <a:effectLst/>
                <a:latin typeface="+mn-lt"/>
                <a:ea typeface="+mn-ea"/>
                <a:cs typeface="+mn-cs"/>
              </a:rPr>
              <a:t>最好是</a:t>
            </a:r>
            <a:r>
              <a:rPr lang="zh-CN" altLang="zh-CN" sz="1200" kern="1200" dirty="0" smtClean="0">
                <a:solidFill>
                  <a:schemeClr val="tx1"/>
                </a:solidFill>
                <a:effectLst/>
                <a:latin typeface="+mn-lt"/>
                <a:ea typeface="+mn-ea"/>
                <a:cs typeface="+mn-cs"/>
              </a:rPr>
              <a:t>能够掌握一定的保密工作</a:t>
            </a:r>
            <a:r>
              <a:rPr lang="zh-CN" altLang="en-US" sz="1200" kern="1200" dirty="0" smtClean="0">
                <a:solidFill>
                  <a:schemeClr val="tx1"/>
                </a:solidFill>
                <a:effectLst/>
                <a:latin typeface="+mn-lt"/>
                <a:ea typeface="+mn-ea"/>
                <a:cs typeface="+mn-cs"/>
              </a:rPr>
              <a:t>技能</a:t>
            </a:r>
            <a:r>
              <a:rPr lang="zh-CN" altLang="zh-CN" sz="1200" kern="1200" dirty="0" smtClean="0">
                <a:solidFill>
                  <a:schemeClr val="tx1"/>
                </a:solidFill>
                <a:effectLst/>
                <a:latin typeface="+mn-lt"/>
                <a:ea typeface="+mn-ea"/>
                <a:cs typeface="+mn-cs"/>
              </a:rPr>
              <a:t>。</a:t>
            </a:r>
            <a:endParaRPr lang="zh-CN" altLang="zh-CN" sz="120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1389BD95-8AD6-4847-8004-478A0DBAE9C6}" type="slidenum">
              <a:rPr lang="zh-CN" altLang="en-US" smtClean="0"/>
              <a:t>6</a:t>
            </a:fld>
            <a:endParaRPr lang="zh-CN" altLang="en-US"/>
          </a:p>
        </p:txBody>
      </p:sp>
    </p:spTree>
    <p:extLst>
      <p:ext uri="{BB962C8B-B14F-4D97-AF65-F5344CB8AC3E}">
        <p14:creationId xmlns:p14="http://schemas.microsoft.com/office/powerpoint/2010/main" val="3258339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在调查人员确定后，每个调查人员都要经过</a:t>
            </a:r>
            <a:r>
              <a:rPr lang="zh-CN" altLang="en-US" sz="1200" kern="1200" dirty="0" smtClean="0">
                <a:solidFill>
                  <a:schemeClr val="tx1"/>
                </a:solidFill>
                <a:effectLst/>
                <a:latin typeface="+mn-lt"/>
                <a:ea typeface="+mn-ea"/>
                <a:cs typeface="+mn-cs"/>
              </a:rPr>
              <a:t>以下</a:t>
            </a:r>
            <a:r>
              <a:rPr lang="zh-CN" altLang="zh-CN" sz="1200" kern="1200" dirty="0" smtClean="0">
                <a:solidFill>
                  <a:schemeClr val="tx1"/>
                </a:solidFill>
                <a:effectLst/>
                <a:latin typeface="+mn-lt"/>
                <a:ea typeface="+mn-ea"/>
                <a:cs typeface="+mn-cs"/>
              </a:rPr>
              <a:t>四个步骤才能正式从事调查</a:t>
            </a:r>
            <a:r>
              <a:rPr lang="zh-CN" altLang="en-US" sz="1200" kern="1200" dirty="0" smtClean="0">
                <a:solidFill>
                  <a:schemeClr val="tx1"/>
                </a:solidFill>
                <a:effectLst/>
                <a:latin typeface="+mn-lt"/>
                <a:ea typeface="+mn-ea"/>
                <a:cs typeface="+mn-cs"/>
              </a:rPr>
              <a:t>工作</a:t>
            </a:r>
            <a:r>
              <a:rPr lang="zh-CN" altLang="zh-CN" sz="1200" kern="1200" dirty="0" smtClean="0">
                <a:solidFill>
                  <a:schemeClr val="tx1"/>
                </a:solidFill>
                <a:effectLst/>
                <a:latin typeface="+mn-lt"/>
                <a:ea typeface="+mn-ea"/>
                <a:cs typeface="+mn-cs"/>
              </a:rPr>
              <a:t>。首先，每个调查人员都要签订专项调查保密责任书，主动、自觉的学习和遵守保密责任书上的每一条规定，接受保密责任书的约束。第二步是调查人员必须接受保密的教育和培训。第三步是调查人员要主动自觉的接受调查办公室的监督和检查，最后呢，经过主管领导的批准后，才能从事调查工作。</a:t>
            </a:r>
            <a:endParaRPr lang="zh-CN" altLang="zh-CN" sz="120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1389BD95-8AD6-4847-8004-478A0DBAE9C6}" type="slidenum">
              <a:rPr lang="zh-CN" altLang="en-US" smtClean="0"/>
              <a:t>7</a:t>
            </a:fld>
            <a:endParaRPr lang="zh-CN" altLang="en-US"/>
          </a:p>
        </p:txBody>
      </p:sp>
    </p:spTree>
    <p:extLst>
      <p:ext uri="{BB962C8B-B14F-4D97-AF65-F5344CB8AC3E}">
        <p14:creationId xmlns:p14="http://schemas.microsoft.com/office/powerpoint/2010/main" val="1718250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刚刚我所说的调查人员必须要接受保密的教育和培训，这个保密教育和培训包括两方面内容，一个是统一的保密教育和培训，</a:t>
            </a:r>
            <a:r>
              <a:rPr lang="zh-CN" altLang="en-US" sz="1200" kern="1200" dirty="0" smtClean="0">
                <a:solidFill>
                  <a:schemeClr val="tx1"/>
                </a:solidFill>
                <a:effectLst/>
                <a:latin typeface="+mn-lt"/>
                <a:ea typeface="+mn-ea"/>
                <a:cs typeface="+mn-cs"/>
              </a:rPr>
              <a:t>就是</a:t>
            </a:r>
            <a:r>
              <a:rPr lang="zh-CN" altLang="zh-CN" sz="1200" kern="1200" dirty="0" smtClean="0">
                <a:solidFill>
                  <a:schemeClr val="tx1"/>
                </a:solidFill>
                <a:effectLst/>
                <a:latin typeface="+mn-lt"/>
                <a:ea typeface="+mn-ea"/>
                <a:cs typeface="+mn-cs"/>
              </a:rPr>
              <a:t>按照统一规范，逐级培训的原则，由各级调查办公室组织实施本级范围内的保密教育和培训，这次的全国保密教育培训就是</a:t>
            </a:r>
            <a:r>
              <a:rPr lang="zh-CN" altLang="en-US" sz="1200" kern="1200" dirty="0" smtClean="0">
                <a:solidFill>
                  <a:schemeClr val="tx1"/>
                </a:solidFill>
                <a:effectLst/>
                <a:latin typeface="+mn-lt"/>
                <a:ea typeface="+mn-ea"/>
                <a:cs typeface="+mn-cs"/>
              </a:rPr>
              <a:t>咱们这次的统一培训</a:t>
            </a:r>
            <a:r>
              <a:rPr lang="zh-CN" altLang="zh-CN" sz="1200" kern="1200" dirty="0" smtClean="0">
                <a:solidFill>
                  <a:schemeClr val="tx1"/>
                </a:solidFill>
                <a:effectLst/>
                <a:latin typeface="+mn-lt"/>
                <a:ea typeface="+mn-ea"/>
                <a:cs typeface="+mn-cs"/>
              </a:rPr>
              <a:t>。</a:t>
            </a:r>
          </a:p>
          <a:p>
            <a:r>
              <a:rPr lang="zh-CN" altLang="zh-CN" sz="1200" kern="1200" dirty="0" smtClean="0">
                <a:solidFill>
                  <a:schemeClr val="tx1"/>
                </a:solidFill>
                <a:effectLst/>
                <a:latin typeface="+mn-lt"/>
                <a:ea typeface="+mn-ea"/>
                <a:cs typeface="+mn-cs"/>
              </a:rPr>
              <a:t>第二个是日常的</a:t>
            </a:r>
            <a:r>
              <a:rPr lang="zh-CN" altLang="en-US" sz="1200" kern="1200" dirty="0" smtClean="0">
                <a:solidFill>
                  <a:schemeClr val="tx1"/>
                </a:solidFill>
                <a:effectLst/>
                <a:latin typeface="+mn-lt"/>
                <a:ea typeface="+mn-ea"/>
                <a:cs typeface="+mn-cs"/>
              </a:rPr>
              <a:t>保密</a:t>
            </a:r>
            <a:r>
              <a:rPr lang="zh-CN" altLang="zh-CN" sz="1200" kern="1200" dirty="0" smtClean="0">
                <a:solidFill>
                  <a:schemeClr val="tx1"/>
                </a:solidFill>
                <a:effectLst/>
                <a:latin typeface="+mn-lt"/>
                <a:ea typeface="+mn-ea"/>
                <a:cs typeface="+mn-cs"/>
              </a:rPr>
              <a:t>教育和培训，就是各省市的调查办公室应该在平时的工作中，</a:t>
            </a:r>
            <a:r>
              <a:rPr lang="zh-CN" altLang="en-US" sz="1200" kern="1200" dirty="0" smtClean="0">
                <a:solidFill>
                  <a:schemeClr val="tx1"/>
                </a:solidFill>
                <a:effectLst/>
                <a:latin typeface="+mn-lt"/>
                <a:ea typeface="+mn-ea"/>
                <a:cs typeface="+mn-cs"/>
              </a:rPr>
              <a:t>要时刻的</a:t>
            </a:r>
            <a:r>
              <a:rPr lang="zh-CN" altLang="zh-CN" sz="1200" kern="1200" dirty="0" smtClean="0">
                <a:solidFill>
                  <a:schemeClr val="tx1"/>
                </a:solidFill>
                <a:effectLst/>
                <a:latin typeface="+mn-lt"/>
                <a:ea typeface="+mn-ea"/>
                <a:cs typeface="+mn-cs"/>
              </a:rPr>
              <a:t>加强对保密的教育，潜移默化的，不断的，增强调查人员的保密意识和素质。</a:t>
            </a:r>
            <a:endParaRPr lang="zh-CN" altLang="zh-CN" sz="120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1389BD95-8AD6-4847-8004-478A0DBAE9C6}" type="slidenum">
              <a:rPr lang="zh-CN" altLang="en-US" smtClean="0"/>
              <a:t>8</a:t>
            </a:fld>
            <a:endParaRPr lang="zh-CN" altLang="en-US"/>
          </a:p>
        </p:txBody>
      </p:sp>
    </p:spTree>
    <p:extLst>
      <p:ext uri="{BB962C8B-B14F-4D97-AF65-F5344CB8AC3E}">
        <p14:creationId xmlns:p14="http://schemas.microsoft.com/office/powerpoint/2010/main" val="1853177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刚刚我们解决了保密工作中人的问题，接下来我们来看保密工作中另一个重要部分，就是</a:t>
            </a:r>
            <a:r>
              <a:rPr lang="zh-CN" altLang="en-US" sz="1200" kern="1200" dirty="0" smtClean="0">
                <a:solidFill>
                  <a:schemeClr val="tx1"/>
                </a:solidFill>
                <a:effectLst/>
                <a:latin typeface="+mn-lt"/>
                <a:ea typeface="+mn-ea"/>
                <a:cs typeface="+mn-cs"/>
              </a:rPr>
              <a:t>对于</a:t>
            </a:r>
            <a:r>
              <a:rPr lang="zh-CN" altLang="zh-CN" sz="1200" kern="1200" dirty="0" smtClean="0">
                <a:solidFill>
                  <a:schemeClr val="tx1"/>
                </a:solidFill>
                <a:effectLst/>
                <a:latin typeface="+mn-lt"/>
                <a:ea typeface="+mn-ea"/>
                <a:cs typeface="+mn-cs"/>
              </a:rPr>
              <a:t>资料的安全与保密。</a:t>
            </a:r>
          </a:p>
          <a:p>
            <a:r>
              <a:rPr lang="zh-CN" altLang="zh-CN" sz="1200" kern="1200" dirty="0" smtClean="0">
                <a:solidFill>
                  <a:schemeClr val="tx1"/>
                </a:solidFill>
                <a:effectLst/>
                <a:latin typeface="+mn-lt"/>
                <a:ea typeface="+mn-ea"/>
                <a:cs typeface="+mn-cs"/>
              </a:rPr>
              <a:t>咱们这次由全国调查办公室统一下发的城市电子地图 只能用于本次专项调查，不得另作他用，这一点我要特别强调一下。根据国家测绘局的相关规定，对外对公众发布电子地图都是必须要有相关资质的，大家可以在内部，部门之间等使用电子地图，但是如果要发布的话，就需要跟当地的测绘部门联系，获得相关的资质才可以。</a:t>
            </a:r>
          </a:p>
          <a:p>
            <a:r>
              <a:rPr lang="zh-CN" altLang="zh-CN" sz="1200" kern="1200" dirty="0" smtClean="0">
                <a:solidFill>
                  <a:schemeClr val="tx1"/>
                </a:solidFill>
                <a:effectLst/>
                <a:latin typeface="+mn-lt"/>
                <a:ea typeface="+mn-ea"/>
                <a:cs typeface="+mn-cs"/>
              </a:rPr>
              <a:t>对于这次调查的所有的资料，包括电子地图</a:t>
            </a:r>
            <a:r>
              <a:rPr lang="zh-CN" altLang="en-US" sz="1200" kern="1200" dirty="0" smtClean="0">
                <a:solidFill>
                  <a:schemeClr val="tx1"/>
                </a:solidFill>
                <a:effectLst/>
                <a:latin typeface="+mn-lt"/>
                <a:ea typeface="+mn-ea"/>
                <a:cs typeface="+mn-cs"/>
              </a:rPr>
              <a:t>等</a:t>
            </a:r>
            <a:r>
              <a:rPr lang="zh-CN" altLang="zh-CN" sz="1200" kern="1200" dirty="0" smtClean="0">
                <a:solidFill>
                  <a:schemeClr val="tx1"/>
                </a:solidFill>
                <a:effectLst/>
                <a:latin typeface="+mn-lt"/>
                <a:ea typeface="+mn-ea"/>
                <a:cs typeface="+mn-cs"/>
              </a:rPr>
              <a:t>的接收、整理，归档，保管，分发，报送等，都应该由调查单位专门的保密管理员负责。在分发资料时，保密管理员要做好资料的</a:t>
            </a:r>
            <a:r>
              <a:rPr lang="zh-CN" altLang="en-US" sz="1200" kern="1200" dirty="0" smtClean="0">
                <a:solidFill>
                  <a:schemeClr val="tx1"/>
                </a:solidFill>
                <a:effectLst/>
                <a:latin typeface="+mn-lt"/>
                <a:ea typeface="+mn-ea"/>
                <a:cs typeface="+mn-cs"/>
              </a:rPr>
              <a:t>登记</a:t>
            </a:r>
            <a:r>
              <a:rPr lang="zh-CN" altLang="zh-CN" sz="1200" kern="1200" dirty="0" smtClean="0">
                <a:solidFill>
                  <a:schemeClr val="tx1"/>
                </a:solidFill>
                <a:effectLst/>
                <a:latin typeface="+mn-lt"/>
                <a:ea typeface="+mn-ea"/>
                <a:cs typeface="+mn-cs"/>
              </a:rPr>
              <a:t>备案工作，严禁向无关人员分发调查资料。</a:t>
            </a:r>
          </a:p>
          <a:p>
            <a:endParaRPr lang="zh-CN" altLang="en-US" dirty="0"/>
          </a:p>
        </p:txBody>
      </p:sp>
      <p:sp>
        <p:nvSpPr>
          <p:cNvPr id="4" name="灯片编号占位符 3"/>
          <p:cNvSpPr>
            <a:spLocks noGrp="1"/>
          </p:cNvSpPr>
          <p:nvPr>
            <p:ph type="sldNum" sz="quarter" idx="10"/>
          </p:nvPr>
        </p:nvSpPr>
        <p:spPr/>
        <p:txBody>
          <a:bodyPr/>
          <a:lstStyle/>
          <a:p>
            <a:fld id="{1389BD95-8AD6-4847-8004-478A0DBAE9C6}" type="slidenum">
              <a:rPr lang="zh-CN" altLang="en-US" smtClean="0"/>
              <a:t>9</a:t>
            </a:fld>
            <a:endParaRPr lang="zh-CN" altLang="en-US"/>
          </a:p>
        </p:txBody>
      </p:sp>
    </p:spTree>
    <p:extLst>
      <p:ext uri="{BB962C8B-B14F-4D97-AF65-F5344CB8AC3E}">
        <p14:creationId xmlns:p14="http://schemas.microsoft.com/office/powerpoint/2010/main" val="3030749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5" name="Rectangle 5"/>
          <p:cNvSpPr>
            <a:spLocks noGrp="1" noChangeArrowheads="1"/>
          </p:cNvSpPr>
          <p:nvPr>
            <p:ph type="ftr" sz="quarter" idx="11"/>
          </p:nvPr>
        </p:nvSpPr>
        <p:spPr>
          <a:xfrm>
            <a:off x="3492015" y="5228975"/>
            <a:ext cx="2895600" cy="476250"/>
          </a:xfrm>
          <a:ln/>
        </p:spPr>
        <p:txBody>
          <a:bodyPr/>
          <a:lstStyle>
            <a:lvl1pPr>
              <a:defRPr/>
            </a:lvl1pPr>
          </a:lstStyle>
          <a:p>
            <a:endParaRPr lang="zh-CN" altLang="en-US"/>
          </a:p>
        </p:txBody>
      </p:sp>
      <p:sp>
        <p:nvSpPr>
          <p:cNvPr id="6"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
        <p:nvSpPr>
          <p:cNvPr id="7" name="Rectangle 5"/>
          <p:cNvSpPr txBox="1">
            <a:spLocks noChangeArrowheads="1"/>
          </p:cNvSpPr>
          <p:nvPr/>
        </p:nvSpPr>
        <p:spPr bwMode="auto">
          <a:xfrm>
            <a:off x="3204019" y="5516971"/>
            <a:ext cx="2895600" cy="3330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zh-CN"/>
            </a:defPPr>
            <a:lvl1pPr algn="ctr" rtl="0" fontAlgn="base">
              <a:spcBef>
                <a:spcPct val="0"/>
              </a:spcBef>
              <a:spcAft>
                <a:spcPct val="0"/>
              </a:spcAft>
              <a:defRPr sz="1600" b="1" i="0" kern="1200" baseline="0">
                <a:solidFill>
                  <a:schemeClr val="bg1"/>
                </a:solidFill>
                <a:latin typeface="Times New Roman" pitchFamily="18"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defRPr/>
            </a:pPr>
            <a:r>
              <a:rPr lang="en-US" altLang="zh-CN" dirty="0" smtClean="0"/>
              <a:t>http://www.catsic.com</a:t>
            </a:r>
            <a:endParaRPr lang="en-US" altLang="zh-CN" dirty="0"/>
          </a:p>
        </p:txBody>
      </p:sp>
      <p:sp>
        <p:nvSpPr>
          <p:cNvPr id="8" name="Rectangle 5"/>
          <p:cNvSpPr txBox="1">
            <a:spLocks noChangeArrowheads="1"/>
          </p:cNvSpPr>
          <p:nvPr/>
        </p:nvSpPr>
        <p:spPr bwMode="auto">
          <a:xfrm>
            <a:off x="6155978" y="6524957"/>
            <a:ext cx="2895600" cy="3330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zh-CN"/>
            </a:defPPr>
            <a:lvl1pPr algn="ctr" rtl="0" fontAlgn="base">
              <a:spcBef>
                <a:spcPct val="0"/>
              </a:spcBef>
              <a:spcAft>
                <a:spcPct val="0"/>
              </a:spcAft>
              <a:defRPr sz="1600" b="1" i="0" kern="1200" baseline="0">
                <a:solidFill>
                  <a:schemeClr val="bg1"/>
                </a:solidFill>
                <a:latin typeface="Times New Roman" pitchFamily="18"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defRPr/>
            </a:pPr>
            <a:r>
              <a:rPr lang="en-US" altLang="zh-CN" dirty="0" smtClean="0"/>
              <a:t>010-58278570</a:t>
            </a:r>
            <a:endParaRPr lang="en-US" altLang="zh-CN"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5" name="Rectangle 5"/>
          <p:cNvSpPr>
            <a:spLocks noGrp="1" noChangeArrowheads="1"/>
          </p:cNvSpPr>
          <p:nvPr>
            <p:ph type="ftr" sz="quarter" idx="11"/>
          </p:nvPr>
        </p:nvSpPr>
        <p:spPr>
          <a:ln/>
        </p:spPr>
        <p:txBody>
          <a:bodyPr/>
          <a:lstStyle>
            <a:lvl1pPr>
              <a:defRPr/>
            </a:lvl1pPr>
          </a:lstStyle>
          <a:p>
            <a:endParaRPr lang="zh-CN" altLang="en-US"/>
          </a:p>
        </p:txBody>
      </p:sp>
      <p:sp>
        <p:nvSpPr>
          <p:cNvPr id="6"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5" name="Rectangle 5"/>
          <p:cNvSpPr>
            <a:spLocks noGrp="1" noChangeArrowheads="1"/>
          </p:cNvSpPr>
          <p:nvPr>
            <p:ph type="ftr" sz="quarter" idx="11"/>
          </p:nvPr>
        </p:nvSpPr>
        <p:spPr>
          <a:ln/>
        </p:spPr>
        <p:txBody>
          <a:bodyPr/>
          <a:lstStyle>
            <a:lvl1pPr>
              <a:defRPr/>
            </a:lvl1pPr>
          </a:lstStyle>
          <a:p>
            <a:endParaRPr lang="zh-CN" altLang="en-US"/>
          </a:p>
        </p:txBody>
      </p:sp>
      <p:sp>
        <p:nvSpPr>
          <p:cNvPr id="6"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AAD00191-4B93-47D0-A42E-9F7447A848F5}" type="slidenum">
              <a:rPr lang="zh-CN" altLang="en-US"/>
              <a:pPr>
                <a:defRPr/>
              </a:pPr>
              <a:t>‹#›</a:t>
            </a:fld>
            <a:endParaRPr lang="en-US" altLang="zh-C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dirty="0"/>
          </a:p>
        </p:txBody>
      </p:sp>
      <p:sp>
        <p:nvSpPr>
          <p:cNvPr id="4"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5" name="Rectangle 5"/>
          <p:cNvSpPr>
            <a:spLocks noGrp="1" noChangeArrowheads="1"/>
          </p:cNvSpPr>
          <p:nvPr>
            <p:ph type="ftr" sz="quarter" idx="11"/>
          </p:nvPr>
        </p:nvSpPr>
        <p:spPr>
          <a:xfrm>
            <a:off x="3492015" y="5444972"/>
            <a:ext cx="2895600" cy="333043"/>
          </a:xfrm>
          <a:ln/>
        </p:spPr>
        <p:txBody>
          <a:bodyPr/>
          <a:lstStyle>
            <a:lvl1pPr>
              <a:defRPr sz="1600" b="1" i="0" baseline="0">
                <a:solidFill>
                  <a:schemeClr val="bg1"/>
                </a:solidFill>
                <a:latin typeface="Times New Roman" pitchFamily="18" charset="0"/>
              </a:defRPr>
            </a:lvl1pPr>
          </a:lstStyle>
          <a:p>
            <a:endParaRPr lang="zh-CN" altLang="en-US"/>
          </a:p>
        </p:txBody>
      </p:sp>
      <p:sp>
        <p:nvSpPr>
          <p:cNvPr id="6" name="TextBox 5"/>
          <p:cNvSpPr txBox="1"/>
          <p:nvPr/>
        </p:nvSpPr>
        <p:spPr>
          <a:xfrm>
            <a:off x="0" y="6488668"/>
            <a:ext cx="9144000" cy="369332"/>
          </a:xfrm>
          <a:prstGeom prst="rect">
            <a:avLst/>
          </a:prstGeom>
          <a:solidFill>
            <a:srgbClr val="0070C0"/>
          </a:solidFill>
        </p:spPr>
        <p:txBody>
          <a:bodyPr wrap="square" rtlCol="0">
            <a:spAutoFit/>
          </a:bodyPr>
          <a:lstStyle/>
          <a:p>
            <a:endParaRPr lang="zh-CN"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6" name="Rectangle 5"/>
          <p:cNvSpPr>
            <a:spLocks noGrp="1" noChangeArrowheads="1"/>
          </p:cNvSpPr>
          <p:nvPr>
            <p:ph type="ftr" sz="quarter" idx="11"/>
          </p:nvPr>
        </p:nvSpPr>
        <p:spPr>
          <a:ln/>
        </p:spPr>
        <p:txBody>
          <a:bodyPr/>
          <a:lstStyle>
            <a:lvl1pPr>
              <a:defRPr/>
            </a:lvl1pPr>
          </a:lstStyle>
          <a:p>
            <a:endParaRPr lang="zh-CN" altLang="en-US"/>
          </a:p>
        </p:txBody>
      </p:sp>
      <p:sp>
        <p:nvSpPr>
          <p:cNvPr id="7"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
        <p:nvSpPr>
          <p:cNvPr id="8" name="矩形 7"/>
          <p:cNvSpPr/>
          <p:nvPr/>
        </p:nvSpPr>
        <p:spPr bwMode="auto">
          <a:xfrm>
            <a:off x="180061" y="1125029"/>
            <a:ext cx="8855877" cy="45719"/>
          </a:xfrm>
          <a:prstGeom prst="rect">
            <a:avLst/>
          </a:prstGeom>
          <a:gradFill flip="none" rotWithShape="1">
            <a:gsLst>
              <a:gs pos="0">
                <a:srgbClr val="03D4A8"/>
              </a:gs>
              <a:gs pos="25000">
                <a:srgbClr val="21D6E0"/>
              </a:gs>
              <a:gs pos="75000">
                <a:srgbClr val="0087E6"/>
              </a:gs>
              <a:gs pos="100000">
                <a:srgbClr val="005CBF"/>
              </a:gs>
            </a:gsLst>
            <a:lin ang="5400000" scaled="0"/>
            <a:tileRect/>
          </a:gradFill>
          <a:ln>
            <a:noFill/>
          </a:ln>
          <a:effectLst/>
        </p:spPr>
        <p:txBody>
          <a:bodyPr/>
          <a:lstStyle/>
          <a:p>
            <a:pPr algn="r">
              <a:defRPr/>
            </a:pPr>
            <a:endParaRPr lang="zh-CN" altLang="en-US" sz="1000" b="1">
              <a:solidFill>
                <a:schemeClr val="bg1"/>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8" name="Rectangle 5"/>
          <p:cNvSpPr>
            <a:spLocks noGrp="1" noChangeArrowheads="1"/>
          </p:cNvSpPr>
          <p:nvPr>
            <p:ph type="ftr" sz="quarter" idx="11"/>
          </p:nvPr>
        </p:nvSpPr>
        <p:spPr>
          <a:ln/>
        </p:spPr>
        <p:txBody>
          <a:bodyPr/>
          <a:lstStyle>
            <a:lvl1pPr>
              <a:defRPr/>
            </a:lvl1pPr>
          </a:lstStyle>
          <a:p>
            <a:endParaRPr lang="zh-CN" altLang="en-US"/>
          </a:p>
        </p:txBody>
      </p:sp>
      <p:sp>
        <p:nvSpPr>
          <p:cNvPr id="9"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4" name="Rectangle 5"/>
          <p:cNvSpPr>
            <a:spLocks noGrp="1" noChangeArrowheads="1"/>
          </p:cNvSpPr>
          <p:nvPr>
            <p:ph type="ftr" sz="quarter" idx="11"/>
          </p:nvPr>
        </p:nvSpPr>
        <p:spPr>
          <a:ln/>
        </p:spPr>
        <p:txBody>
          <a:bodyPr/>
          <a:lstStyle>
            <a:lvl1pPr>
              <a:defRPr/>
            </a:lvl1pPr>
          </a:lstStyle>
          <a:p>
            <a:endParaRPr lang="zh-CN" altLang="en-US"/>
          </a:p>
        </p:txBody>
      </p:sp>
      <p:sp>
        <p:nvSpPr>
          <p:cNvPr id="5"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3" name="Rectangle 5"/>
          <p:cNvSpPr>
            <a:spLocks noGrp="1" noChangeArrowheads="1"/>
          </p:cNvSpPr>
          <p:nvPr>
            <p:ph type="ftr" sz="quarter" idx="11"/>
          </p:nvPr>
        </p:nvSpPr>
        <p:spPr>
          <a:ln/>
        </p:spPr>
        <p:txBody>
          <a:bodyPr/>
          <a:lstStyle>
            <a:lvl1pPr>
              <a:defRPr/>
            </a:lvl1pPr>
          </a:lstStyle>
          <a:p>
            <a:endParaRPr lang="zh-CN" altLang="en-US"/>
          </a:p>
        </p:txBody>
      </p:sp>
      <p:sp>
        <p:nvSpPr>
          <p:cNvPr id="4"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6" name="Rectangle 5"/>
          <p:cNvSpPr>
            <a:spLocks noGrp="1" noChangeArrowheads="1"/>
          </p:cNvSpPr>
          <p:nvPr>
            <p:ph type="ftr" sz="quarter" idx="11"/>
          </p:nvPr>
        </p:nvSpPr>
        <p:spPr>
          <a:ln/>
        </p:spPr>
        <p:txBody>
          <a:bodyPr/>
          <a:lstStyle>
            <a:lvl1pPr>
              <a:defRPr/>
            </a:lvl1pPr>
          </a:lstStyle>
          <a:p>
            <a:endParaRPr lang="zh-CN" altLang="en-US"/>
          </a:p>
        </p:txBody>
      </p:sp>
      <p:sp>
        <p:nvSpPr>
          <p:cNvPr id="7"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fld id="{6300BE08-CD2F-4309-B662-9E49270199DA}" type="datetimeFigureOut">
              <a:rPr lang="zh-CN" altLang="en-US" smtClean="0"/>
              <a:t>2013/4/12</a:t>
            </a:fld>
            <a:endParaRPr lang="zh-CN" altLang="en-US"/>
          </a:p>
        </p:txBody>
      </p:sp>
      <p:sp>
        <p:nvSpPr>
          <p:cNvPr id="6" name="Rectangle 5"/>
          <p:cNvSpPr>
            <a:spLocks noGrp="1" noChangeArrowheads="1"/>
          </p:cNvSpPr>
          <p:nvPr>
            <p:ph type="ftr" sz="quarter" idx="11"/>
          </p:nvPr>
        </p:nvSpPr>
        <p:spPr>
          <a:ln/>
        </p:spPr>
        <p:txBody>
          <a:bodyPr/>
          <a:lstStyle>
            <a:lvl1pPr>
              <a:defRPr/>
            </a:lvl1pPr>
          </a:lstStyle>
          <a:p>
            <a:endParaRPr lang="zh-CN" altLang="en-US"/>
          </a:p>
        </p:txBody>
      </p:sp>
      <p:sp>
        <p:nvSpPr>
          <p:cNvPr id="7" name="Rectangle 6"/>
          <p:cNvSpPr>
            <a:spLocks noGrp="1" noChangeArrowheads="1"/>
          </p:cNvSpPr>
          <p:nvPr>
            <p:ph type="sldNum" sz="quarter" idx="12"/>
          </p:nvPr>
        </p:nvSpPr>
        <p:spPr>
          <a:ln/>
        </p:spPr>
        <p:txBody>
          <a:bodyPr/>
          <a:lstStyle>
            <a:lvl1pPr>
              <a:defRPr/>
            </a:lvl1pPr>
          </a:lstStyle>
          <a:p>
            <a:fld id="{1B0AE4E1-1529-4607-B7AE-8703D649198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2052" name="Rectangle 4"/>
          <p:cNvSpPr>
            <a:spLocks noGrp="1" noChangeArrowheads="1"/>
          </p:cNvSpPr>
          <p:nvPr>
            <p:ph type="dt" sz="half" idx="2"/>
          </p:nvPr>
        </p:nvSpPr>
        <p:spPr bwMode="auto">
          <a:xfrm>
            <a:off x="1403350" y="4724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fld id="{6300BE08-CD2F-4309-B662-9E49270199DA}" type="datetimeFigureOut">
              <a:rPr lang="zh-CN" altLang="en-US" smtClean="0"/>
              <a:t>2013/4/12</a:t>
            </a:fld>
            <a:endParaRPr lang="zh-CN" altLang="en-US"/>
          </a:p>
        </p:txBody>
      </p:sp>
      <p:sp>
        <p:nvSpPr>
          <p:cNvPr id="20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endParaRPr lang="zh-CN" altLang="en-US"/>
          </a:p>
        </p:txBody>
      </p:sp>
      <p:sp>
        <p:nvSpPr>
          <p:cNvPr id="20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fld id="{1B0AE4E1-1529-4607-B7AE-8703D649198E}" type="slidenum">
              <a:rPr lang="zh-CN" altLang="en-US" smtClean="0"/>
              <a:t>‹#›</a:t>
            </a:fld>
            <a:endParaRPr lang="zh-CN" altLang="en-US"/>
          </a:p>
        </p:txBody>
      </p:sp>
      <p:pic>
        <p:nvPicPr>
          <p:cNvPr id="10247" name="Picture 7" descr="111213"/>
          <p:cNvPicPr>
            <a:picLocks noChangeAspect="1" noChangeArrowheads="1"/>
          </p:cNvPicPr>
          <p:nvPr/>
        </p:nvPicPr>
        <p:blipFill>
          <a:blip r:embed="rId13" cstate="print"/>
          <a:srcRect/>
          <a:stretch>
            <a:fillRect/>
          </a:stretch>
        </p:blipFill>
        <p:spPr bwMode="auto">
          <a:xfrm>
            <a:off x="5008" y="6524625"/>
            <a:ext cx="9144000" cy="360363"/>
          </a:xfrm>
          <a:prstGeom prst="rect">
            <a:avLst/>
          </a:prstGeom>
          <a:noFill/>
          <a:ln w="9525">
            <a:noFill/>
            <a:miter lim="800000"/>
            <a:headEnd/>
            <a:tailEnd/>
          </a:ln>
        </p:spPr>
      </p:pic>
      <p:pic>
        <p:nvPicPr>
          <p:cNvPr id="10248" name="Picture 8" descr="logo1"/>
          <p:cNvPicPr>
            <a:picLocks noChangeAspect="1" noChangeArrowheads="1"/>
          </p:cNvPicPr>
          <p:nvPr/>
        </p:nvPicPr>
        <p:blipFill>
          <a:blip r:embed="rId14" cstate="print"/>
          <a:srcRect/>
          <a:stretch>
            <a:fillRect/>
          </a:stretch>
        </p:blipFill>
        <p:spPr bwMode="auto">
          <a:xfrm>
            <a:off x="215900" y="6586538"/>
            <a:ext cx="395288" cy="271462"/>
          </a:xfrm>
          <a:prstGeom prst="rect">
            <a:avLst/>
          </a:prstGeom>
          <a:noFill/>
          <a:ln w="9525">
            <a:noFill/>
            <a:miter lim="800000"/>
            <a:headEnd/>
            <a:tailEnd/>
          </a:ln>
        </p:spPr>
      </p:pic>
      <p:sp>
        <p:nvSpPr>
          <p:cNvPr id="2057" name="Text Box 9"/>
          <p:cNvSpPr txBox="1">
            <a:spLocks noChangeArrowheads="1"/>
          </p:cNvSpPr>
          <p:nvPr/>
        </p:nvSpPr>
        <p:spPr bwMode="auto">
          <a:xfrm>
            <a:off x="1692275" y="6491288"/>
            <a:ext cx="3384550" cy="366712"/>
          </a:xfrm>
          <a:prstGeom prst="rect">
            <a:avLst/>
          </a:prstGeom>
          <a:noFill/>
          <a:ln w="9525">
            <a:noFill/>
            <a:miter lim="800000"/>
            <a:headEnd/>
            <a:tailEnd/>
          </a:ln>
          <a:effectLst/>
        </p:spPr>
        <p:txBody>
          <a:bodyPr>
            <a:spAutoFit/>
          </a:bodyPr>
          <a:lstStyle/>
          <a:p>
            <a:pPr>
              <a:spcBef>
                <a:spcPct val="50000"/>
              </a:spcBef>
              <a:defRPr/>
            </a:pPr>
            <a:endParaRPr lang="zh-CN" altLang="en-US"/>
          </a:p>
        </p:txBody>
      </p:sp>
      <p:sp>
        <p:nvSpPr>
          <p:cNvPr id="2058" name="Text Box 10"/>
          <p:cNvSpPr txBox="1">
            <a:spLocks noChangeArrowheads="1"/>
          </p:cNvSpPr>
          <p:nvPr/>
        </p:nvSpPr>
        <p:spPr bwMode="auto">
          <a:xfrm>
            <a:off x="616478" y="6548438"/>
            <a:ext cx="3673475" cy="336550"/>
          </a:xfrm>
          <a:prstGeom prst="rect">
            <a:avLst/>
          </a:prstGeom>
          <a:noFill/>
          <a:ln w="9525">
            <a:noFill/>
            <a:miter lim="800000"/>
            <a:headEnd/>
            <a:tailEnd/>
          </a:ln>
          <a:effectLst/>
        </p:spPr>
        <p:txBody>
          <a:bodyPr>
            <a:spAutoFit/>
          </a:bodyPr>
          <a:lstStyle/>
          <a:p>
            <a:pPr algn="l" rtl="0" fontAlgn="base">
              <a:spcBef>
                <a:spcPct val="0"/>
              </a:spcBef>
              <a:spcAft>
                <a:spcPct val="0"/>
              </a:spcAft>
              <a:defRPr/>
            </a:pPr>
            <a:r>
              <a:rPr lang="zh-CN" altLang="en-US" sz="1600" b="1" i="0" kern="1200" baseline="0" dirty="0">
                <a:solidFill>
                  <a:schemeClr val="bg1"/>
                </a:solidFill>
                <a:latin typeface="华文中宋" pitchFamily="2" charset="-122"/>
                <a:ea typeface="华文中宋" pitchFamily="2" charset="-122"/>
                <a:cs typeface="+mn-cs"/>
              </a:rPr>
              <a:t>交通运输部科学研究院</a:t>
            </a:r>
          </a:p>
        </p:txBody>
      </p:sp>
      <p:sp>
        <p:nvSpPr>
          <p:cNvPr id="11" name="Rectangle 5"/>
          <p:cNvSpPr txBox="1">
            <a:spLocks noChangeArrowheads="1"/>
          </p:cNvSpPr>
          <p:nvPr/>
        </p:nvSpPr>
        <p:spPr>
          <a:xfrm>
            <a:off x="3636013" y="6538605"/>
            <a:ext cx="2879960" cy="333043"/>
          </a:xfrm>
          <a:prstGeom prst="rect">
            <a:avLst/>
          </a:prstGeom>
          <a:ln/>
        </p:spPr>
        <p:txBody>
          <a:bodyPr/>
          <a:lstStyle>
            <a:defPPr>
              <a:defRPr lang="zh-CN"/>
            </a:defPPr>
            <a:lvl1pPr algn="l" rtl="0" fontAlgn="base">
              <a:spcBef>
                <a:spcPct val="0"/>
              </a:spcBef>
              <a:spcAft>
                <a:spcPct val="0"/>
              </a:spcAft>
              <a:defRPr sz="1600" b="1" i="0" kern="1200" baseline="0">
                <a:solidFill>
                  <a:schemeClr val="bg1"/>
                </a:solidFill>
                <a:latin typeface="Times New Roman" pitchFamily="18"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defRPr/>
            </a:pPr>
            <a:r>
              <a:rPr lang="en-US" altLang="zh-CN" dirty="0" smtClean="0"/>
              <a:t>Web:  http://www.catsic.com</a:t>
            </a:r>
            <a:endParaRPr lang="en-US" altLang="zh-CN" dirty="0"/>
          </a:p>
        </p:txBody>
      </p:sp>
      <p:sp>
        <p:nvSpPr>
          <p:cNvPr id="12" name="Rectangle 5"/>
          <p:cNvSpPr txBox="1">
            <a:spLocks noChangeArrowheads="1"/>
          </p:cNvSpPr>
          <p:nvPr/>
        </p:nvSpPr>
        <p:spPr bwMode="auto">
          <a:xfrm>
            <a:off x="6947967" y="6524957"/>
            <a:ext cx="2204673" cy="3330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zh-CN"/>
            </a:defPPr>
            <a:lvl1pPr algn="ctr" rtl="0" fontAlgn="base">
              <a:spcBef>
                <a:spcPct val="0"/>
              </a:spcBef>
              <a:spcAft>
                <a:spcPct val="0"/>
              </a:spcAft>
              <a:defRPr sz="1600" b="1" i="0" kern="1200" baseline="0">
                <a:solidFill>
                  <a:schemeClr val="bg1"/>
                </a:solidFill>
                <a:latin typeface="Times New Roman" pitchFamily="18"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defRPr/>
            </a:pPr>
            <a:r>
              <a:rPr lang="en-US" altLang="zh-CN" dirty="0" smtClean="0"/>
              <a:t>Tel:  010-58278570</a:t>
            </a:r>
            <a:endParaRPr lang="en-US" altLang="zh-CN" dirty="0"/>
          </a:p>
        </p:txBody>
      </p:sp>
      <p:sp>
        <p:nvSpPr>
          <p:cNvPr id="13" name="矩形 12"/>
          <p:cNvSpPr/>
          <p:nvPr/>
        </p:nvSpPr>
        <p:spPr bwMode="auto">
          <a:xfrm>
            <a:off x="180061" y="1125029"/>
            <a:ext cx="8855877" cy="45719"/>
          </a:xfrm>
          <a:prstGeom prst="rect">
            <a:avLst/>
          </a:prstGeom>
          <a:gradFill flip="none" rotWithShape="1">
            <a:gsLst>
              <a:gs pos="0">
                <a:srgbClr val="03D4A8"/>
              </a:gs>
              <a:gs pos="25000">
                <a:srgbClr val="21D6E0"/>
              </a:gs>
              <a:gs pos="75000">
                <a:srgbClr val="0087E6"/>
              </a:gs>
              <a:gs pos="100000">
                <a:srgbClr val="005CBF"/>
              </a:gs>
            </a:gsLst>
            <a:lin ang="5400000" scaled="0"/>
            <a:tileRect/>
          </a:gradFill>
          <a:ln>
            <a:noFill/>
          </a:ln>
          <a:effectLst/>
        </p:spPr>
        <p:txBody>
          <a:bodyPr/>
          <a:lstStyle/>
          <a:p>
            <a:pPr algn="r">
              <a:defRPr/>
            </a:pPr>
            <a:endParaRPr lang="zh-CN" altLang="en-US" sz="1000" b="1">
              <a:solidFill>
                <a:schemeClr val="bg1"/>
              </a:solidFill>
            </a:endParaRPr>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34" charset="0"/>
          <a:ea typeface="宋体" pitchFamily="2" charset="-122"/>
        </a:defRPr>
      </a:lvl2pPr>
      <a:lvl3pPr algn="ctr" rtl="0" eaLnBrk="1" fontAlgn="base" hangingPunct="1">
        <a:spcBef>
          <a:spcPct val="0"/>
        </a:spcBef>
        <a:spcAft>
          <a:spcPct val="0"/>
        </a:spcAft>
        <a:defRPr sz="4400">
          <a:solidFill>
            <a:schemeClr val="tx2"/>
          </a:solidFill>
          <a:latin typeface="Arial" pitchFamily="34" charset="0"/>
          <a:ea typeface="宋体" pitchFamily="2" charset="-122"/>
        </a:defRPr>
      </a:lvl3pPr>
      <a:lvl4pPr algn="ctr" rtl="0" eaLnBrk="1" fontAlgn="base" hangingPunct="1">
        <a:spcBef>
          <a:spcPct val="0"/>
        </a:spcBef>
        <a:spcAft>
          <a:spcPct val="0"/>
        </a:spcAft>
        <a:defRPr sz="4400">
          <a:solidFill>
            <a:schemeClr val="tx2"/>
          </a:solidFill>
          <a:latin typeface="Arial" pitchFamily="34" charset="0"/>
          <a:ea typeface="宋体" pitchFamily="2" charset="-122"/>
        </a:defRPr>
      </a:lvl4pPr>
      <a:lvl5pPr algn="ctr" rtl="0" eaLnBrk="1" fontAlgn="base" hangingPunct="1">
        <a:spcBef>
          <a:spcPct val="0"/>
        </a:spcBef>
        <a:spcAft>
          <a:spcPct val="0"/>
        </a:spcAft>
        <a:defRPr sz="4400">
          <a:solidFill>
            <a:schemeClr val="tx2"/>
          </a:solidFill>
          <a:latin typeface="Arial" pitchFamily="34" charset="0"/>
          <a:ea typeface="宋体" pitchFamily="2" charset="-122"/>
        </a:defRPr>
      </a:lvl5pPr>
      <a:lvl6pPr marL="457200" algn="ctr" rtl="0" eaLnBrk="1" fontAlgn="base" hangingPunct="1">
        <a:spcBef>
          <a:spcPct val="0"/>
        </a:spcBef>
        <a:spcAft>
          <a:spcPct val="0"/>
        </a:spcAft>
        <a:defRPr sz="4400">
          <a:solidFill>
            <a:schemeClr val="tx2"/>
          </a:solidFill>
          <a:latin typeface="Arial" pitchFamily="34" charset="0"/>
          <a:ea typeface="宋体" pitchFamily="2" charset="-122"/>
        </a:defRPr>
      </a:lvl6pPr>
      <a:lvl7pPr marL="914400" algn="ctr" rtl="0" eaLnBrk="1" fontAlgn="base" hangingPunct="1">
        <a:spcBef>
          <a:spcPct val="0"/>
        </a:spcBef>
        <a:spcAft>
          <a:spcPct val="0"/>
        </a:spcAft>
        <a:defRPr sz="4400">
          <a:solidFill>
            <a:schemeClr val="tx2"/>
          </a:solidFill>
          <a:latin typeface="Arial" pitchFamily="34" charset="0"/>
          <a:ea typeface="宋体" pitchFamily="2" charset="-122"/>
        </a:defRPr>
      </a:lvl7pPr>
      <a:lvl8pPr marL="1371600" algn="ctr" rtl="0" eaLnBrk="1" fontAlgn="base" hangingPunct="1">
        <a:spcBef>
          <a:spcPct val="0"/>
        </a:spcBef>
        <a:spcAft>
          <a:spcPct val="0"/>
        </a:spcAft>
        <a:defRPr sz="4400">
          <a:solidFill>
            <a:schemeClr val="tx2"/>
          </a:solidFill>
          <a:latin typeface="Arial" pitchFamily="34" charset="0"/>
          <a:ea typeface="宋体" pitchFamily="2" charset="-122"/>
        </a:defRPr>
      </a:lvl8pPr>
      <a:lvl9pPr marL="1828800" algn="ctr" rtl="0" eaLnBrk="1" fontAlgn="base" hangingPunct="1">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30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zh-CN"/>
          </a:p>
        </p:txBody>
      </p:sp>
      <p:sp>
        <p:nvSpPr>
          <p:cNvPr id="30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zh-CN"/>
          </a:p>
        </p:txBody>
      </p:sp>
      <p:sp>
        <p:nvSpPr>
          <p:cNvPr id="30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308CAD4-1138-448A-9447-69030C670446}"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710" r:id="rId1"/>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34" charset="0"/>
          <a:ea typeface="宋体" pitchFamily="2" charset="-122"/>
        </a:defRPr>
      </a:lvl2pPr>
      <a:lvl3pPr algn="ctr" rtl="0" eaLnBrk="1" fontAlgn="base" hangingPunct="1">
        <a:spcBef>
          <a:spcPct val="0"/>
        </a:spcBef>
        <a:spcAft>
          <a:spcPct val="0"/>
        </a:spcAft>
        <a:defRPr sz="4400">
          <a:solidFill>
            <a:schemeClr val="tx2"/>
          </a:solidFill>
          <a:latin typeface="Arial" pitchFamily="34" charset="0"/>
          <a:ea typeface="宋体" pitchFamily="2" charset="-122"/>
        </a:defRPr>
      </a:lvl3pPr>
      <a:lvl4pPr algn="ctr" rtl="0" eaLnBrk="1" fontAlgn="base" hangingPunct="1">
        <a:spcBef>
          <a:spcPct val="0"/>
        </a:spcBef>
        <a:spcAft>
          <a:spcPct val="0"/>
        </a:spcAft>
        <a:defRPr sz="4400">
          <a:solidFill>
            <a:schemeClr val="tx2"/>
          </a:solidFill>
          <a:latin typeface="Arial" pitchFamily="34" charset="0"/>
          <a:ea typeface="宋体" pitchFamily="2" charset="-122"/>
        </a:defRPr>
      </a:lvl4pPr>
      <a:lvl5pPr algn="ctr" rtl="0" eaLnBrk="1" fontAlgn="base" hangingPunct="1">
        <a:spcBef>
          <a:spcPct val="0"/>
        </a:spcBef>
        <a:spcAft>
          <a:spcPct val="0"/>
        </a:spcAft>
        <a:defRPr sz="4400">
          <a:solidFill>
            <a:schemeClr val="tx2"/>
          </a:solidFill>
          <a:latin typeface="Arial" pitchFamily="34" charset="0"/>
          <a:ea typeface="宋体" pitchFamily="2" charset="-122"/>
        </a:defRPr>
      </a:lvl5pPr>
      <a:lvl6pPr marL="457200" algn="ctr" rtl="0" eaLnBrk="1" fontAlgn="base" hangingPunct="1">
        <a:spcBef>
          <a:spcPct val="0"/>
        </a:spcBef>
        <a:spcAft>
          <a:spcPct val="0"/>
        </a:spcAft>
        <a:defRPr sz="4400">
          <a:solidFill>
            <a:schemeClr val="tx2"/>
          </a:solidFill>
          <a:latin typeface="Arial" pitchFamily="34" charset="0"/>
          <a:ea typeface="宋体" pitchFamily="2" charset="-122"/>
        </a:defRPr>
      </a:lvl6pPr>
      <a:lvl7pPr marL="914400" algn="ctr" rtl="0" eaLnBrk="1" fontAlgn="base" hangingPunct="1">
        <a:spcBef>
          <a:spcPct val="0"/>
        </a:spcBef>
        <a:spcAft>
          <a:spcPct val="0"/>
        </a:spcAft>
        <a:defRPr sz="4400">
          <a:solidFill>
            <a:schemeClr val="tx2"/>
          </a:solidFill>
          <a:latin typeface="Arial" pitchFamily="34" charset="0"/>
          <a:ea typeface="宋体" pitchFamily="2" charset="-122"/>
        </a:defRPr>
      </a:lvl7pPr>
      <a:lvl8pPr marL="1371600" algn="ctr" rtl="0" eaLnBrk="1" fontAlgn="base" hangingPunct="1">
        <a:spcBef>
          <a:spcPct val="0"/>
        </a:spcBef>
        <a:spcAft>
          <a:spcPct val="0"/>
        </a:spcAft>
        <a:defRPr sz="4400">
          <a:solidFill>
            <a:schemeClr val="tx2"/>
          </a:solidFill>
          <a:latin typeface="Arial" pitchFamily="34" charset="0"/>
          <a:ea typeface="宋体" pitchFamily="2" charset="-122"/>
        </a:defRPr>
      </a:lvl8pPr>
      <a:lvl9pPr marL="1828800" algn="ctr" rtl="0" eaLnBrk="1" fontAlgn="base" hangingPunct="1">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9.jpg"/><Relationship Id="rId7" Type="http://schemas.openxmlformats.org/officeDocument/2006/relationships/diagramColors" Target="../diagrams/colors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noChangeArrowheads="1"/>
          </p:cNvSpPr>
          <p:nvPr/>
        </p:nvSpPr>
        <p:spPr bwMode="auto">
          <a:xfrm>
            <a:off x="-35936" y="1341029"/>
            <a:ext cx="9144000" cy="1368425"/>
          </a:xfrm>
          <a:prstGeom prst="rect">
            <a:avLst/>
          </a:prstGeom>
          <a:noFill/>
          <a:ln w="9525">
            <a:noFill/>
            <a:miter lim="800000"/>
            <a:headEnd/>
            <a:tailEnd/>
          </a:ln>
          <a:effectLst/>
        </p:spPr>
        <p:txBody>
          <a:bodyPr anchor="ctr"/>
          <a:lstStyle/>
          <a:p>
            <a:pPr algn="ctr"/>
            <a:r>
              <a:rPr lang="zh-CN" altLang="en-US" sz="4200" b="1" dirty="0" smtClean="0">
                <a:latin typeface="微软雅黑" pitchFamily="34" charset="-122"/>
                <a:ea typeface="微软雅黑" pitchFamily="34" charset="-122"/>
              </a:rPr>
              <a:t>城市客运交通线路及站点专项调查</a:t>
            </a:r>
            <a:endParaRPr lang="en-US" altLang="zh-CN" sz="4200" b="1" dirty="0" smtClean="0">
              <a:latin typeface="微软雅黑" pitchFamily="34" charset="-122"/>
              <a:ea typeface="微软雅黑" pitchFamily="34" charset="-122"/>
            </a:endParaRPr>
          </a:p>
          <a:p>
            <a:pPr algn="ctr"/>
            <a:r>
              <a:rPr lang="zh-CN" altLang="en-US" sz="4200" b="1" dirty="0" smtClean="0">
                <a:latin typeface="微软雅黑" pitchFamily="34" charset="-122"/>
                <a:ea typeface="微软雅黑" pitchFamily="34" charset="-122"/>
              </a:rPr>
              <a:t>保密管理规定</a:t>
            </a:r>
            <a:endParaRPr lang="zh-CN" altLang="zh-CN" sz="4200" b="1" dirty="0">
              <a:latin typeface="微软雅黑" pitchFamily="34" charset="-122"/>
              <a:ea typeface="微软雅黑" pitchFamily="34" charset="-122"/>
            </a:endParaRPr>
          </a:p>
        </p:txBody>
      </p:sp>
      <p:sp>
        <p:nvSpPr>
          <p:cNvPr id="9" name="标题 1"/>
          <p:cNvSpPr>
            <a:spLocks noChangeArrowheads="1"/>
          </p:cNvSpPr>
          <p:nvPr/>
        </p:nvSpPr>
        <p:spPr bwMode="auto">
          <a:xfrm>
            <a:off x="1368108" y="3500999"/>
            <a:ext cx="6335912" cy="1151984"/>
          </a:xfrm>
          <a:prstGeom prst="rect">
            <a:avLst/>
          </a:prstGeom>
          <a:noFill/>
          <a:ln w="9525">
            <a:noFill/>
            <a:miter lim="800000"/>
            <a:headEnd/>
            <a:tailEnd/>
          </a:ln>
          <a:effectLst/>
        </p:spPr>
        <p:txBody>
          <a:bodyPr anchor="ctr"/>
          <a:lstStyle/>
          <a:p>
            <a:pPr algn="ctr">
              <a:lnSpc>
                <a:spcPct val="150000"/>
              </a:lnSpc>
              <a:defRPr/>
            </a:pPr>
            <a:r>
              <a:rPr lang="zh-CN" altLang="en-US" sz="2800" b="1" dirty="0" smtClean="0">
                <a:latin typeface="微软雅黑" pitchFamily="34" charset="-122"/>
                <a:ea typeface="微软雅黑" pitchFamily="34" charset="-122"/>
                <a:sym typeface="方正大黑简体" charset="-122"/>
              </a:rPr>
              <a:t>全国城市客运交通线路及站点专项调查工作领导小组办公室</a:t>
            </a:r>
            <a:endParaRPr lang="zh-CN" altLang="en-US" sz="2800" b="1" dirty="0">
              <a:latin typeface="微软雅黑" pitchFamily="34" charset="-122"/>
              <a:ea typeface="微软雅黑" pitchFamily="34" charset="-122"/>
              <a:sym typeface="方正大黑简体" charset="-122"/>
            </a:endParaRPr>
          </a:p>
        </p:txBody>
      </p:sp>
      <p:sp>
        <p:nvSpPr>
          <p:cNvPr id="10" name="Rectangle 7"/>
          <p:cNvSpPr>
            <a:spLocks noChangeArrowheads="1"/>
          </p:cNvSpPr>
          <p:nvPr/>
        </p:nvSpPr>
        <p:spPr bwMode="auto">
          <a:xfrm>
            <a:off x="3240374" y="5065750"/>
            <a:ext cx="2699778" cy="523220"/>
          </a:xfrm>
          <a:prstGeom prst="rect">
            <a:avLst/>
          </a:prstGeom>
          <a:noFill/>
          <a:ln w="9525">
            <a:noFill/>
            <a:miter lim="800000"/>
            <a:headEnd/>
            <a:tailEnd/>
          </a:ln>
        </p:spPr>
        <p:txBody>
          <a:bodyPr wrap="none">
            <a:spAutoFit/>
          </a:bodyPr>
          <a:lstStyle/>
          <a:p>
            <a:pPr algn="ctr"/>
            <a:r>
              <a:rPr lang="zh-CN" altLang="en-US" sz="2800" b="1" dirty="0" smtClean="0">
                <a:latin typeface="微软雅黑" pitchFamily="34" charset="-122"/>
                <a:ea typeface="微软雅黑" pitchFamily="34" charset="-122"/>
                <a:sym typeface="方正大黑简体" charset="-122"/>
              </a:rPr>
              <a:t>二</a:t>
            </a:r>
            <a:r>
              <a:rPr lang="zh-CN" altLang="en-US" sz="2800" b="1" dirty="0" smtClean="0">
                <a:effectLst>
                  <a:outerShdw blurRad="38100" dist="38100" dir="2700000" algn="tl">
                    <a:srgbClr val="000000">
                      <a:alpha val="43137"/>
                    </a:srgbClr>
                  </a:outerShdw>
                </a:effectLst>
                <a:latin typeface="微软雅黑" pitchFamily="34" charset="-122"/>
                <a:ea typeface="微软雅黑" pitchFamily="34" charset="-122"/>
                <a:sym typeface="方正大黑简体" charset="-122"/>
              </a:rPr>
              <a:t>〇</a:t>
            </a:r>
            <a:r>
              <a:rPr lang="zh-CN" altLang="en-US" sz="2800" b="1" dirty="0" smtClean="0">
                <a:latin typeface="微软雅黑" pitchFamily="34" charset="-122"/>
                <a:ea typeface="微软雅黑" pitchFamily="34" charset="-122"/>
                <a:sym typeface="方正大黑简体" charset="-122"/>
              </a:rPr>
              <a:t>一三年</a:t>
            </a:r>
            <a:r>
              <a:rPr lang="zh-CN" altLang="en-US" sz="2800" b="1" dirty="0">
                <a:latin typeface="微软雅黑" pitchFamily="34" charset="-122"/>
                <a:ea typeface="微软雅黑" pitchFamily="34" charset="-122"/>
                <a:sym typeface="方正大黑简体" charset="-122"/>
              </a:rPr>
              <a:t>四</a:t>
            </a:r>
            <a:r>
              <a:rPr lang="zh-CN" altLang="en-US" sz="2800" b="1" dirty="0" smtClean="0">
                <a:latin typeface="微软雅黑" pitchFamily="34" charset="-122"/>
                <a:ea typeface="微软雅黑" pitchFamily="34" charset="-122"/>
                <a:sym typeface="方正大黑简体" charset="-122"/>
              </a:rPr>
              <a:t>月</a:t>
            </a:r>
            <a:endParaRPr lang="zh-CN" altLang="en-US" sz="2800" b="1" dirty="0">
              <a:latin typeface="微软雅黑" pitchFamily="34" charset="-122"/>
              <a:ea typeface="微软雅黑" pitchFamily="34" charset="-122"/>
              <a:sym typeface="方正大黑简体" charset="-122"/>
            </a:endParaRPr>
          </a:p>
        </p:txBody>
      </p:sp>
    </p:spTree>
    <p:extLst>
      <p:ext uri="{BB962C8B-B14F-4D97-AF65-F5344CB8AC3E}">
        <p14:creationId xmlns:p14="http://schemas.microsoft.com/office/powerpoint/2010/main" val="28944741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图片 93" descr="www_tuweimei_comComp_13843375_LJrUBiEFUymM0ta6kF6X42TKurP16RKH.jpg"/>
          <p:cNvPicPr>
            <a:picLocks noGrp="1"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06568" y="4112916"/>
            <a:ext cx="1836291" cy="2353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组合 3"/>
          <p:cNvGrpSpPr/>
          <p:nvPr/>
        </p:nvGrpSpPr>
        <p:grpSpPr>
          <a:xfrm>
            <a:off x="144736" y="1808661"/>
            <a:ext cx="8854528" cy="4572667"/>
            <a:chOff x="319088" y="1505871"/>
            <a:chExt cx="8854528" cy="4572667"/>
          </a:xfrm>
        </p:grpSpPr>
        <p:sp>
          <p:nvSpPr>
            <p:cNvPr id="5" name="矩形 33"/>
            <p:cNvSpPr/>
            <p:nvPr/>
          </p:nvSpPr>
          <p:spPr>
            <a:xfrm>
              <a:off x="5292080" y="1505871"/>
              <a:ext cx="3881536" cy="2304256"/>
            </a:xfrm>
            <a:custGeom>
              <a:avLst/>
              <a:gdLst/>
              <a:ahLst/>
              <a:cxnLst/>
              <a:rect l="l" t="t" r="r" b="b"/>
              <a:pathLst>
                <a:path w="3881536" h="2304256">
                  <a:moveTo>
                    <a:pt x="0" y="0"/>
                  </a:moveTo>
                  <a:lnTo>
                    <a:pt x="3881536" y="0"/>
                  </a:lnTo>
                  <a:lnTo>
                    <a:pt x="3881536" y="2304256"/>
                  </a:lnTo>
                  <a:lnTo>
                    <a:pt x="1369253" y="2304256"/>
                  </a:lnTo>
                  <a:cubicBezTo>
                    <a:pt x="1462281" y="2110321"/>
                    <a:pt x="1512168" y="1898640"/>
                    <a:pt x="1512168" y="1677363"/>
                  </a:cubicBezTo>
                  <a:cubicBezTo>
                    <a:pt x="1512168" y="886497"/>
                    <a:pt x="874903" y="218207"/>
                    <a:pt x="0" y="2487"/>
                  </a:cubicBezTo>
                  <a:close/>
                </a:path>
              </a:pathLst>
            </a:custGeom>
            <a:solidFill>
              <a:srgbClr val="A9A9A9">
                <a:alpha val="5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prstClr val="white"/>
                </a:solidFill>
              </a:endParaRPr>
            </a:p>
          </p:txBody>
        </p:sp>
        <p:sp>
          <p:nvSpPr>
            <p:cNvPr id="6" name="Freeform 3"/>
            <p:cNvSpPr>
              <a:spLocks/>
            </p:cNvSpPr>
            <p:nvPr/>
          </p:nvSpPr>
          <p:spPr bwMode="auto">
            <a:xfrm>
              <a:off x="319088" y="3198813"/>
              <a:ext cx="3125787" cy="2517775"/>
            </a:xfrm>
            <a:custGeom>
              <a:avLst/>
              <a:gdLst>
                <a:gd name="T0" fmla="*/ 2147483647 w 1969"/>
                <a:gd name="T1" fmla="*/ 0 h 1586"/>
                <a:gd name="T2" fmla="*/ 2147483647 w 1969"/>
                <a:gd name="T3" fmla="*/ 2147483647 h 1586"/>
                <a:gd name="T4" fmla="*/ 2147483647 w 1969"/>
                <a:gd name="T5" fmla="*/ 2147483647 h 1586"/>
                <a:gd name="T6" fmla="*/ 2147483647 w 1969"/>
                <a:gd name="T7" fmla="*/ 2147483647 h 1586"/>
                <a:gd name="T8" fmla="*/ 2147483647 w 1969"/>
                <a:gd name="T9" fmla="*/ 2147483647 h 1586"/>
                <a:gd name="T10" fmla="*/ 2147483647 w 1969"/>
                <a:gd name="T11" fmla="*/ 2147483647 h 1586"/>
                <a:gd name="T12" fmla="*/ 2147483647 w 1969"/>
                <a:gd name="T13" fmla="*/ 2147483647 h 1586"/>
                <a:gd name="T14" fmla="*/ 2147483647 w 1969"/>
                <a:gd name="T15" fmla="*/ 2147483647 h 1586"/>
                <a:gd name="T16" fmla="*/ 2147483647 w 1969"/>
                <a:gd name="T17" fmla="*/ 2147483647 h 1586"/>
                <a:gd name="T18" fmla="*/ 2147483647 w 1969"/>
                <a:gd name="T19" fmla="*/ 2147483647 h 1586"/>
                <a:gd name="T20" fmla="*/ 2147483647 w 1969"/>
                <a:gd name="T21" fmla="*/ 2147483647 h 1586"/>
                <a:gd name="T22" fmla="*/ 2147483647 w 1969"/>
                <a:gd name="T23" fmla="*/ 2147483647 h 1586"/>
                <a:gd name="T24" fmla="*/ 2147483647 w 1969"/>
                <a:gd name="T25" fmla="*/ 2147483647 h 1586"/>
                <a:gd name="T26" fmla="*/ 2147483647 w 1969"/>
                <a:gd name="T27" fmla="*/ 2147483647 h 1586"/>
                <a:gd name="T28" fmla="*/ 2147483647 w 1969"/>
                <a:gd name="T29" fmla="*/ 2147483647 h 1586"/>
                <a:gd name="T30" fmla="*/ 2147483647 w 1969"/>
                <a:gd name="T31" fmla="*/ 2147483647 h 1586"/>
                <a:gd name="T32" fmla="*/ 2147483647 w 1969"/>
                <a:gd name="T33" fmla="*/ 2147483647 h 1586"/>
                <a:gd name="T34" fmla="*/ 2147483647 w 1969"/>
                <a:gd name="T35" fmla="*/ 2147483647 h 1586"/>
                <a:gd name="T36" fmla="*/ 0 w 1969"/>
                <a:gd name="T37" fmla="*/ 2147483647 h 1586"/>
                <a:gd name="T38" fmla="*/ 2147483647 w 1969"/>
                <a:gd name="T39" fmla="*/ 0 h 158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969" h="1586">
                  <a:moveTo>
                    <a:pt x="1568" y="0"/>
                  </a:moveTo>
                  <a:cubicBezTo>
                    <a:pt x="1555" y="24"/>
                    <a:pt x="1516" y="96"/>
                    <a:pt x="1492" y="144"/>
                  </a:cubicBezTo>
                  <a:lnTo>
                    <a:pt x="1422" y="289"/>
                  </a:lnTo>
                  <a:lnTo>
                    <a:pt x="1382" y="429"/>
                  </a:lnTo>
                  <a:lnTo>
                    <a:pt x="1337" y="625"/>
                  </a:lnTo>
                  <a:lnTo>
                    <a:pt x="1329" y="778"/>
                  </a:lnTo>
                  <a:lnTo>
                    <a:pt x="1335" y="900"/>
                  </a:lnTo>
                  <a:lnTo>
                    <a:pt x="1355" y="1018"/>
                  </a:lnTo>
                  <a:lnTo>
                    <a:pt x="1379" y="1089"/>
                  </a:lnTo>
                  <a:lnTo>
                    <a:pt x="1434" y="1197"/>
                  </a:lnTo>
                  <a:lnTo>
                    <a:pt x="1492" y="1266"/>
                  </a:lnTo>
                  <a:lnTo>
                    <a:pt x="1574" y="1365"/>
                  </a:lnTo>
                  <a:lnTo>
                    <a:pt x="1678" y="1441"/>
                  </a:lnTo>
                  <a:lnTo>
                    <a:pt x="1766" y="1488"/>
                  </a:lnTo>
                  <a:lnTo>
                    <a:pt x="1853" y="1540"/>
                  </a:lnTo>
                  <a:lnTo>
                    <a:pt x="1911" y="1552"/>
                  </a:lnTo>
                  <a:lnTo>
                    <a:pt x="1969" y="1586"/>
                  </a:lnTo>
                  <a:lnTo>
                    <a:pt x="3" y="1586"/>
                  </a:lnTo>
                  <a:lnTo>
                    <a:pt x="0" y="1"/>
                  </a:lnTo>
                  <a:cubicBezTo>
                    <a:pt x="0" y="1"/>
                    <a:pt x="1568" y="0"/>
                    <a:pt x="1568" y="0"/>
                  </a:cubicBezTo>
                  <a:close/>
                </a:path>
              </a:pathLst>
            </a:custGeom>
            <a:solidFill>
              <a:schemeClr val="bg2">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sp>
          <p:nvSpPr>
            <p:cNvPr id="7" name="Oval 60"/>
            <p:cNvSpPr>
              <a:spLocks noChangeArrowheads="1"/>
            </p:cNvSpPr>
            <p:nvPr/>
          </p:nvSpPr>
          <p:spPr bwMode="auto">
            <a:xfrm rot="2804046">
              <a:off x="3571875" y="2546351"/>
              <a:ext cx="1401763" cy="2224087"/>
            </a:xfrm>
            <a:prstGeom prst="ellipse">
              <a:avLst/>
            </a:prstGeom>
            <a:solidFill>
              <a:srgbClr val="EAEAEA"/>
            </a:solidFill>
            <a:ln w="9525">
              <a:noFill/>
              <a:round/>
              <a:headEnd/>
              <a:tailEnd/>
            </a:ln>
            <a:effectLst/>
            <a:scene3d>
              <a:camera prst="legacyObliqueBottomRight"/>
              <a:lightRig rig="contrasting" dir="b"/>
            </a:scene3d>
            <a:sp3d extrusionH="430200">
              <a:bevelT w="13500" h="13500" prst="angle"/>
              <a:bevelB w="13500" h="13500" prst="angle"/>
              <a:extrusionClr>
                <a:srgbClr val="C5C5C5"/>
              </a:extrusionClr>
            </a:sp3d>
            <a:extLst/>
          </p:spPr>
          <p:txBody>
            <a:bodyPr rot="10800000" vert="eaVert" wrap="none" anchor="ctr">
              <a:flatTx/>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zh-CN" noProof="1">
                <a:solidFill>
                  <a:prstClr val="black"/>
                </a:solidFill>
                <a:latin typeface="Impact" pitchFamily="34" charset="0"/>
                <a:ea typeface="微软雅黑" pitchFamily="34" charset="-122"/>
              </a:endParaRPr>
            </a:p>
          </p:txBody>
        </p:sp>
        <p:grpSp>
          <p:nvGrpSpPr>
            <p:cNvPr id="8" name="Group 36"/>
            <p:cNvGrpSpPr>
              <a:grpSpLocks/>
            </p:cNvGrpSpPr>
            <p:nvPr/>
          </p:nvGrpSpPr>
          <p:grpSpPr bwMode="auto">
            <a:xfrm>
              <a:off x="2784476" y="4525963"/>
              <a:ext cx="4841876" cy="1552575"/>
              <a:chOff x="1754" y="2851"/>
              <a:chExt cx="3050" cy="978"/>
            </a:xfrm>
          </p:grpSpPr>
          <p:sp>
            <p:nvSpPr>
              <p:cNvPr id="29" name="Oval 8"/>
              <p:cNvSpPr>
                <a:spLocks noChangeArrowheads="1"/>
              </p:cNvSpPr>
              <p:nvPr/>
            </p:nvSpPr>
            <p:spPr bwMode="auto">
              <a:xfrm rot="-534481">
                <a:off x="2641" y="3027"/>
                <a:ext cx="1205" cy="452"/>
              </a:xfrm>
              <a:prstGeom prst="ellipse">
                <a:avLst/>
              </a:prstGeom>
              <a:solidFill>
                <a:srgbClr val="C5C5C5">
                  <a:alpha val="50000"/>
                </a:srgbClr>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grpSp>
            <p:nvGrpSpPr>
              <p:cNvPr id="30" name="Group 10"/>
              <p:cNvGrpSpPr>
                <a:grpSpLocks/>
              </p:cNvGrpSpPr>
              <p:nvPr/>
            </p:nvGrpSpPr>
            <p:grpSpPr bwMode="auto">
              <a:xfrm>
                <a:off x="1754" y="2851"/>
                <a:ext cx="3050" cy="978"/>
                <a:chOff x="532" y="2851"/>
                <a:chExt cx="3050" cy="978"/>
              </a:xfrm>
            </p:grpSpPr>
            <p:sp>
              <p:nvSpPr>
                <p:cNvPr id="31" name="Freeform 38"/>
                <p:cNvSpPr>
                  <a:spLocks/>
                </p:cNvSpPr>
                <p:nvPr/>
              </p:nvSpPr>
              <p:spPr bwMode="auto">
                <a:xfrm>
                  <a:off x="1132" y="2851"/>
                  <a:ext cx="2450" cy="520"/>
                </a:xfrm>
                <a:custGeom>
                  <a:avLst/>
                  <a:gdLst>
                    <a:gd name="T0" fmla="*/ 2147483647 w 1678"/>
                    <a:gd name="T1" fmla="*/ 11645529 h 1010"/>
                    <a:gd name="T2" fmla="*/ 2147483647 w 1678"/>
                    <a:gd name="T3" fmla="*/ 3135329 h 1010"/>
                    <a:gd name="T4" fmla="*/ 2147483647 w 1678"/>
                    <a:gd name="T5" fmla="*/ 7925425 h 1010"/>
                    <a:gd name="T6" fmla="*/ 0 w 1678"/>
                    <a:gd name="T7" fmla="*/ 7502406 h 1010"/>
                    <a:gd name="T8" fmla="*/ 2147483647 w 1678"/>
                    <a:gd name="T9" fmla="*/ 783840 h 1010"/>
                    <a:gd name="T10" fmla="*/ 2147483647 w 1678"/>
                    <a:gd name="T11" fmla="*/ 12566219 h 1010"/>
                    <a:gd name="T12" fmla="*/ 2147483647 w 1678"/>
                    <a:gd name="T13" fmla="*/ 11645529 h 1010"/>
                    <a:gd name="T14" fmla="*/ 0 60000 65536"/>
                    <a:gd name="T15" fmla="*/ 0 60000 65536"/>
                    <a:gd name="T16" fmla="*/ 0 60000 65536"/>
                    <a:gd name="T17" fmla="*/ 0 60000 65536"/>
                    <a:gd name="T18" fmla="*/ 0 60000 65536"/>
                    <a:gd name="T19" fmla="*/ 0 60000 65536"/>
                    <a:gd name="T20" fmla="*/ 0 60000 65536"/>
                    <a:gd name="T21" fmla="*/ 0 w 1678"/>
                    <a:gd name="T22" fmla="*/ 0 h 1010"/>
                    <a:gd name="T23" fmla="*/ 1678 w 1678"/>
                    <a:gd name="T24" fmla="*/ 1010 h 10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78" h="1010">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solidFill>
                  <a:srgbClr val="C5C5C5">
                    <a:alpha val="50000"/>
                  </a:srgbClr>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sp>
              <p:nvSpPr>
                <p:cNvPr id="32" name="Freeform 39"/>
                <p:cNvSpPr>
                  <a:spLocks/>
                </p:cNvSpPr>
                <p:nvPr/>
              </p:nvSpPr>
              <p:spPr bwMode="auto">
                <a:xfrm>
                  <a:off x="532" y="3191"/>
                  <a:ext cx="2600" cy="638"/>
                </a:xfrm>
                <a:custGeom>
                  <a:avLst/>
                  <a:gdLst>
                    <a:gd name="T0" fmla="*/ 2147483647 w 1781"/>
                    <a:gd name="T1" fmla="*/ 460219 h 1235"/>
                    <a:gd name="T2" fmla="*/ 2147483647 w 1781"/>
                    <a:gd name="T3" fmla="*/ 10035213 h 1235"/>
                    <a:gd name="T4" fmla="*/ 2147483647 w 1781"/>
                    <a:gd name="T5" fmla="*/ 4640495 h 1235"/>
                    <a:gd name="T6" fmla="*/ 2147483647 w 1781"/>
                    <a:gd name="T7" fmla="*/ 5675972 h 1235"/>
                    <a:gd name="T8" fmla="*/ 2147483647 w 1781"/>
                    <a:gd name="T9" fmla="*/ 12758151 h 1235"/>
                    <a:gd name="T10" fmla="*/ 2147483647 w 1781"/>
                    <a:gd name="T11" fmla="*/ 0 h 1235"/>
                    <a:gd name="T12" fmla="*/ 2147483647 w 1781"/>
                    <a:gd name="T13" fmla="*/ 460219 h 1235"/>
                    <a:gd name="T14" fmla="*/ 0 60000 65536"/>
                    <a:gd name="T15" fmla="*/ 0 60000 65536"/>
                    <a:gd name="T16" fmla="*/ 0 60000 65536"/>
                    <a:gd name="T17" fmla="*/ 0 60000 65536"/>
                    <a:gd name="T18" fmla="*/ 0 60000 65536"/>
                    <a:gd name="T19" fmla="*/ 0 60000 65536"/>
                    <a:gd name="T20" fmla="*/ 0 60000 65536"/>
                    <a:gd name="T21" fmla="*/ 0 w 1781"/>
                    <a:gd name="T22" fmla="*/ 0 h 1235"/>
                    <a:gd name="T23" fmla="*/ 1781 w 1781"/>
                    <a:gd name="T24" fmla="*/ 1235 h 12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81" h="1235">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solidFill>
                  <a:srgbClr val="C5C5C5">
                    <a:alpha val="50000"/>
                  </a:srgbClr>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grpSp>
        </p:grpSp>
        <p:grpSp>
          <p:nvGrpSpPr>
            <p:cNvPr id="9" name="Group 13"/>
            <p:cNvGrpSpPr>
              <a:grpSpLocks/>
            </p:cNvGrpSpPr>
            <p:nvPr/>
          </p:nvGrpSpPr>
          <p:grpSpPr bwMode="auto">
            <a:xfrm>
              <a:off x="1951038" y="1671639"/>
              <a:ext cx="4841876" cy="4367213"/>
              <a:chOff x="7" y="1080"/>
              <a:chExt cx="3050" cy="2751"/>
            </a:xfrm>
          </p:grpSpPr>
          <p:grpSp>
            <p:nvGrpSpPr>
              <p:cNvPr id="17" name="Group 14"/>
              <p:cNvGrpSpPr>
                <a:grpSpLocks/>
              </p:cNvGrpSpPr>
              <p:nvPr/>
            </p:nvGrpSpPr>
            <p:grpSpPr bwMode="auto">
              <a:xfrm>
                <a:off x="7" y="2013"/>
                <a:ext cx="2663" cy="1818"/>
                <a:chOff x="7" y="2013"/>
                <a:chExt cx="2663" cy="1818"/>
              </a:xfrm>
            </p:grpSpPr>
            <p:sp>
              <p:nvSpPr>
                <p:cNvPr id="26" name="Freeform 41"/>
                <p:cNvSpPr>
                  <a:spLocks/>
                </p:cNvSpPr>
                <p:nvPr/>
              </p:nvSpPr>
              <p:spPr bwMode="auto">
                <a:xfrm>
                  <a:off x="7" y="2013"/>
                  <a:ext cx="2599" cy="1803"/>
                </a:xfrm>
                <a:custGeom>
                  <a:avLst/>
                  <a:gdLst>
                    <a:gd name="T0" fmla="*/ 2147483647 w 1781"/>
                    <a:gd name="T1" fmla="*/ 1872225255 h 1235"/>
                    <a:gd name="T2" fmla="*/ 2147483647 w 1781"/>
                    <a:gd name="T3" fmla="*/ 2147483647 h 1235"/>
                    <a:gd name="T4" fmla="*/ 2147483647 w 1781"/>
                    <a:gd name="T5" fmla="*/ 2147483647 h 1235"/>
                    <a:gd name="T6" fmla="*/ 2147483647 w 1781"/>
                    <a:gd name="T7" fmla="*/ 2147483647 h 1235"/>
                    <a:gd name="T8" fmla="*/ 2147483647 w 1781"/>
                    <a:gd name="T9" fmla="*/ 2147483647 h 1235"/>
                    <a:gd name="T10" fmla="*/ 2147483647 w 1781"/>
                    <a:gd name="T11" fmla="*/ 0 h 1235"/>
                    <a:gd name="T12" fmla="*/ 2147483647 w 1781"/>
                    <a:gd name="T13" fmla="*/ 1872225255 h 1235"/>
                    <a:gd name="T14" fmla="*/ 0 60000 65536"/>
                    <a:gd name="T15" fmla="*/ 0 60000 65536"/>
                    <a:gd name="T16" fmla="*/ 0 60000 65536"/>
                    <a:gd name="T17" fmla="*/ 0 60000 65536"/>
                    <a:gd name="T18" fmla="*/ 0 60000 65536"/>
                    <a:gd name="T19" fmla="*/ 0 60000 65536"/>
                    <a:gd name="T20" fmla="*/ 0 60000 65536"/>
                    <a:gd name="T21" fmla="*/ 0 w 1781"/>
                    <a:gd name="T22" fmla="*/ 0 h 1235"/>
                    <a:gd name="T23" fmla="*/ 1781 w 1781"/>
                    <a:gd name="T24" fmla="*/ 1235 h 12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81" h="1235">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gradFill rotWithShape="1">
                  <a:gsLst>
                    <a:gs pos="0">
                      <a:schemeClr val="accent5"/>
                    </a:gs>
                    <a:gs pos="100000">
                      <a:schemeClr val="accent1">
                        <a:lumMod val="40000"/>
                        <a:lumOff val="60000"/>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sp>
              <p:nvSpPr>
                <p:cNvPr id="27" name="Freeform 42"/>
                <p:cNvSpPr>
                  <a:spLocks/>
                </p:cNvSpPr>
                <p:nvPr/>
              </p:nvSpPr>
              <p:spPr bwMode="auto">
                <a:xfrm>
                  <a:off x="755" y="2659"/>
                  <a:ext cx="1915" cy="1172"/>
                </a:xfrm>
                <a:custGeom>
                  <a:avLst/>
                  <a:gdLst>
                    <a:gd name="T0" fmla="*/ 0 w 1312"/>
                    <a:gd name="T1" fmla="*/ 2147483647 h 803"/>
                    <a:gd name="T2" fmla="*/ 2147483647 w 1312"/>
                    <a:gd name="T3" fmla="*/ 2147483647 h 803"/>
                    <a:gd name="T4" fmla="*/ 2147483647 w 1312"/>
                    <a:gd name="T5" fmla="*/ 0 h 803"/>
                    <a:gd name="T6" fmla="*/ 2147483647 w 1312"/>
                    <a:gd name="T7" fmla="*/ 2147483647 h 803"/>
                    <a:gd name="T8" fmla="*/ 2147483647 w 1312"/>
                    <a:gd name="T9" fmla="*/ 2147483647 h 803"/>
                    <a:gd name="T10" fmla="*/ 0 w 1312"/>
                    <a:gd name="T11" fmla="*/ 2147483647 h 803"/>
                    <a:gd name="T12" fmla="*/ 0 60000 65536"/>
                    <a:gd name="T13" fmla="*/ 0 60000 65536"/>
                    <a:gd name="T14" fmla="*/ 0 60000 65536"/>
                    <a:gd name="T15" fmla="*/ 0 60000 65536"/>
                    <a:gd name="T16" fmla="*/ 0 60000 65536"/>
                    <a:gd name="T17" fmla="*/ 0 60000 65536"/>
                    <a:gd name="T18" fmla="*/ 0 w 1312"/>
                    <a:gd name="T19" fmla="*/ 0 h 803"/>
                    <a:gd name="T20" fmla="*/ 1312 w 1312"/>
                    <a:gd name="T21" fmla="*/ 803 h 803"/>
                  </a:gdLst>
                  <a:ahLst/>
                  <a:cxnLst>
                    <a:cxn ang="T12">
                      <a:pos x="T0" y="T1"/>
                    </a:cxn>
                    <a:cxn ang="T13">
                      <a:pos x="T2" y="T3"/>
                    </a:cxn>
                    <a:cxn ang="T14">
                      <a:pos x="T4" y="T5"/>
                    </a:cxn>
                    <a:cxn ang="T15">
                      <a:pos x="T6" y="T7"/>
                    </a:cxn>
                    <a:cxn ang="T16">
                      <a:pos x="T8" y="T9"/>
                    </a:cxn>
                    <a:cxn ang="T17">
                      <a:pos x="T10" y="T11"/>
                    </a:cxn>
                  </a:cxnLst>
                  <a:rect l="T18" t="T19" r="T20" b="T21"/>
                  <a:pathLst>
                    <a:path w="1312" h="803">
                      <a:moveTo>
                        <a:pt x="0" y="589"/>
                      </a:moveTo>
                      <a:cubicBezTo>
                        <a:pt x="0" y="589"/>
                        <a:pt x="399" y="803"/>
                        <a:pt x="989" y="335"/>
                      </a:cubicBezTo>
                      <a:cubicBezTo>
                        <a:pt x="1163" y="189"/>
                        <a:pt x="1267" y="0"/>
                        <a:pt x="1267" y="0"/>
                      </a:cubicBezTo>
                      <a:cubicBezTo>
                        <a:pt x="1312" y="63"/>
                        <a:pt x="1312" y="63"/>
                        <a:pt x="1312" y="63"/>
                      </a:cubicBezTo>
                      <a:cubicBezTo>
                        <a:pt x="1312" y="63"/>
                        <a:pt x="999" y="633"/>
                        <a:pt x="400" y="678"/>
                      </a:cubicBezTo>
                      <a:cubicBezTo>
                        <a:pt x="148" y="694"/>
                        <a:pt x="0" y="589"/>
                        <a:pt x="0" y="589"/>
                      </a:cubicBezTo>
                      <a:close/>
                    </a:path>
                  </a:pathLst>
                </a:custGeom>
                <a:gradFill rotWithShape="1">
                  <a:gsLst>
                    <a:gs pos="0">
                      <a:schemeClr val="tx2">
                        <a:lumMod val="60000"/>
                        <a:lumOff val="40000"/>
                      </a:schemeClr>
                    </a:gs>
                    <a:gs pos="50000">
                      <a:schemeClr val="accent1">
                        <a:lumMod val="75000"/>
                      </a:schemeClr>
                    </a:gs>
                    <a:gs pos="100000">
                      <a:schemeClr val="accent1">
                        <a:lumMod val="75000"/>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sp>
              <p:nvSpPr>
                <p:cNvPr id="28" name="Freeform 43"/>
                <p:cNvSpPr>
                  <a:spLocks/>
                </p:cNvSpPr>
                <p:nvPr/>
              </p:nvSpPr>
              <p:spPr bwMode="auto">
                <a:xfrm>
                  <a:off x="419" y="2066"/>
                  <a:ext cx="389" cy="1042"/>
                </a:xfrm>
                <a:custGeom>
                  <a:avLst/>
                  <a:gdLst>
                    <a:gd name="T0" fmla="*/ 2147483647 w 267"/>
                    <a:gd name="T1" fmla="*/ 0 h 714"/>
                    <a:gd name="T2" fmla="*/ 2147483647 w 267"/>
                    <a:gd name="T3" fmla="*/ 2147483647 h 714"/>
                    <a:gd name="T4" fmla="*/ 2147483647 w 267"/>
                    <a:gd name="T5" fmla="*/ 2147483647 h 714"/>
                    <a:gd name="T6" fmla="*/ 2147483647 w 267"/>
                    <a:gd name="T7" fmla="*/ 2147483647 h 714"/>
                    <a:gd name="T8" fmla="*/ 2147483647 w 267"/>
                    <a:gd name="T9" fmla="*/ 0 h 714"/>
                    <a:gd name="T10" fmla="*/ 0 60000 65536"/>
                    <a:gd name="T11" fmla="*/ 0 60000 65536"/>
                    <a:gd name="T12" fmla="*/ 0 60000 65536"/>
                    <a:gd name="T13" fmla="*/ 0 60000 65536"/>
                    <a:gd name="T14" fmla="*/ 0 60000 65536"/>
                    <a:gd name="T15" fmla="*/ 0 w 267"/>
                    <a:gd name="T16" fmla="*/ 0 h 714"/>
                    <a:gd name="T17" fmla="*/ 267 w 267"/>
                    <a:gd name="T18" fmla="*/ 714 h 714"/>
                  </a:gdLst>
                  <a:ahLst/>
                  <a:cxnLst>
                    <a:cxn ang="T10">
                      <a:pos x="T0" y="T1"/>
                    </a:cxn>
                    <a:cxn ang="T11">
                      <a:pos x="T2" y="T3"/>
                    </a:cxn>
                    <a:cxn ang="T12">
                      <a:pos x="T4" y="T5"/>
                    </a:cxn>
                    <a:cxn ang="T13">
                      <a:pos x="T6" y="T7"/>
                    </a:cxn>
                    <a:cxn ang="T14">
                      <a:pos x="T8" y="T9"/>
                    </a:cxn>
                  </a:cxnLst>
                  <a:rect l="T15" t="T16" r="T17" b="T18"/>
                  <a:pathLst>
                    <a:path w="267" h="714">
                      <a:moveTo>
                        <a:pt x="205" y="0"/>
                      </a:moveTo>
                      <a:cubicBezTo>
                        <a:pt x="205" y="0"/>
                        <a:pt x="254" y="45"/>
                        <a:pt x="261" y="50"/>
                      </a:cubicBezTo>
                      <a:cubicBezTo>
                        <a:pt x="267" y="61"/>
                        <a:pt x="0" y="424"/>
                        <a:pt x="264" y="714"/>
                      </a:cubicBezTo>
                      <a:cubicBezTo>
                        <a:pt x="69" y="593"/>
                        <a:pt x="85" y="409"/>
                        <a:pt x="87" y="363"/>
                      </a:cubicBezTo>
                      <a:cubicBezTo>
                        <a:pt x="88" y="197"/>
                        <a:pt x="205" y="0"/>
                        <a:pt x="205" y="0"/>
                      </a:cubicBezTo>
                      <a:close/>
                    </a:path>
                  </a:pathLst>
                </a:custGeom>
                <a:gradFill rotWithShape="1">
                  <a:gsLst>
                    <a:gs pos="0">
                      <a:schemeClr val="accent1">
                        <a:lumMod val="60000"/>
                        <a:lumOff val="40000"/>
                      </a:schemeClr>
                    </a:gs>
                    <a:gs pos="50000">
                      <a:schemeClr val="accent1">
                        <a:lumMod val="50000"/>
                      </a:schemeClr>
                    </a:gs>
                    <a:gs pos="100000">
                      <a:schemeClr val="tx2">
                        <a:lumMod val="60000"/>
                        <a:lumOff val="40000"/>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grpSp>
          <p:grpSp>
            <p:nvGrpSpPr>
              <p:cNvPr id="18" name="Group 18"/>
              <p:cNvGrpSpPr>
                <a:grpSpLocks/>
              </p:cNvGrpSpPr>
              <p:nvPr/>
            </p:nvGrpSpPr>
            <p:grpSpPr bwMode="auto">
              <a:xfrm>
                <a:off x="606" y="1080"/>
                <a:ext cx="2451" cy="1570"/>
                <a:chOff x="606" y="1010"/>
                <a:chExt cx="2451" cy="1570"/>
              </a:xfrm>
            </p:grpSpPr>
            <p:sp>
              <p:nvSpPr>
                <p:cNvPr id="19" name="Freeform 46"/>
                <p:cNvSpPr>
                  <a:spLocks/>
                </p:cNvSpPr>
                <p:nvPr/>
              </p:nvSpPr>
              <p:spPr bwMode="auto">
                <a:xfrm>
                  <a:off x="2683" y="1564"/>
                  <a:ext cx="261" cy="1016"/>
                </a:xfrm>
                <a:custGeom>
                  <a:avLst/>
                  <a:gdLst>
                    <a:gd name="T0" fmla="*/ 0 w 179"/>
                    <a:gd name="T1" fmla="*/ 2147483647 h 696"/>
                    <a:gd name="T2" fmla="*/ 2147483647 w 179"/>
                    <a:gd name="T3" fmla="*/ 2147483647 h 696"/>
                    <a:gd name="T4" fmla="*/ 2147483647 w 179"/>
                    <a:gd name="T5" fmla="*/ 2147483647 h 696"/>
                    <a:gd name="T6" fmla="*/ 2147483647 w 179"/>
                    <a:gd name="T7" fmla="*/ 2147483647 h 696"/>
                    <a:gd name="T8" fmla="*/ 2147483647 w 179"/>
                    <a:gd name="T9" fmla="*/ 0 h 696"/>
                    <a:gd name="T10" fmla="*/ 0 w 179"/>
                    <a:gd name="T11" fmla="*/ 2147483647 h 696"/>
                    <a:gd name="T12" fmla="*/ 0 60000 65536"/>
                    <a:gd name="T13" fmla="*/ 0 60000 65536"/>
                    <a:gd name="T14" fmla="*/ 0 60000 65536"/>
                    <a:gd name="T15" fmla="*/ 0 60000 65536"/>
                    <a:gd name="T16" fmla="*/ 0 60000 65536"/>
                    <a:gd name="T17" fmla="*/ 0 60000 65536"/>
                    <a:gd name="T18" fmla="*/ 0 w 179"/>
                    <a:gd name="T19" fmla="*/ 0 h 696"/>
                    <a:gd name="T20" fmla="*/ 179 w 179"/>
                    <a:gd name="T21" fmla="*/ 696 h 696"/>
                  </a:gdLst>
                  <a:ahLst/>
                  <a:cxnLst>
                    <a:cxn ang="T12">
                      <a:pos x="T0" y="T1"/>
                    </a:cxn>
                    <a:cxn ang="T13">
                      <a:pos x="T2" y="T3"/>
                    </a:cxn>
                    <a:cxn ang="T14">
                      <a:pos x="T4" y="T5"/>
                    </a:cxn>
                    <a:cxn ang="T15">
                      <a:pos x="T6" y="T7"/>
                    </a:cxn>
                    <a:cxn ang="T16">
                      <a:pos x="T8" y="T9"/>
                    </a:cxn>
                    <a:cxn ang="T17">
                      <a:pos x="T10" y="T11"/>
                    </a:cxn>
                  </a:cxnLst>
                  <a:rect l="T18" t="T19" r="T20" b="T21"/>
                  <a:pathLst>
                    <a:path w="179" h="696">
                      <a:moveTo>
                        <a:pt x="0" y="630"/>
                      </a:moveTo>
                      <a:cubicBezTo>
                        <a:pt x="19" y="659"/>
                        <a:pt x="42" y="696"/>
                        <a:pt x="42" y="696"/>
                      </a:cubicBezTo>
                      <a:cubicBezTo>
                        <a:pt x="42" y="696"/>
                        <a:pt x="134" y="518"/>
                        <a:pt x="139" y="315"/>
                      </a:cubicBezTo>
                      <a:cubicBezTo>
                        <a:pt x="146" y="172"/>
                        <a:pt x="91" y="63"/>
                        <a:pt x="91" y="63"/>
                      </a:cubicBezTo>
                      <a:cubicBezTo>
                        <a:pt x="64" y="0"/>
                        <a:pt x="64" y="0"/>
                        <a:pt x="64" y="0"/>
                      </a:cubicBezTo>
                      <a:cubicBezTo>
                        <a:pt x="64" y="0"/>
                        <a:pt x="179" y="245"/>
                        <a:pt x="0" y="630"/>
                      </a:cubicBezTo>
                      <a:close/>
                    </a:path>
                  </a:pathLst>
                </a:custGeom>
                <a:gradFill rotWithShape="1">
                  <a:gsLst>
                    <a:gs pos="0">
                      <a:srgbClr val="C5C5C5"/>
                    </a:gs>
                    <a:gs pos="50000">
                      <a:srgbClr val="949494"/>
                    </a:gs>
                    <a:gs pos="100000">
                      <a:srgbClr val="C5C5C5"/>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grpSp>
              <p:nvGrpSpPr>
                <p:cNvPr id="20" name="Group 20"/>
                <p:cNvGrpSpPr>
                  <a:grpSpLocks/>
                </p:cNvGrpSpPr>
                <p:nvPr/>
              </p:nvGrpSpPr>
              <p:grpSpPr bwMode="auto">
                <a:xfrm>
                  <a:off x="606" y="1010"/>
                  <a:ext cx="2451" cy="1570"/>
                  <a:chOff x="606" y="1010"/>
                  <a:chExt cx="2451" cy="1570"/>
                </a:xfrm>
              </p:grpSpPr>
              <p:sp>
                <p:nvSpPr>
                  <p:cNvPr id="21" name="Freeform 48"/>
                  <p:cNvSpPr>
                    <a:spLocks/>
                  </p:cNvSpPr>
                  <p:nvPr/>
                </p:nvSpPr>
                <p:spPr bwMode="auto">
                  <a:xfrm>
                    <a:off x="2303" y="2376"/>
                    <a:ext cx="440" cy="204"/>
                  </a:xfrm>
                  <a:custGeom>
                    <a:avLst/>
                    <a:gdLst>
                      <a:gd name="T0" fmla="*/ 0 w 469"/>
                      <a:gd name="T1" fmla="*/ 0 h 218"/>
                      <a:gd name="T2" fmla="*/ 611008985 w 469"/>
                      <a:gd name="T3" fmla="*/ 170417413 h 218"/>
                      <a:gd name="T4" fmla="*/ 709314802 w 469"/>
                      <a:gd name="T5" fmla="*/ 323052716 h 218"/>
                      <a:gd name="T6" fmla="*/ 110405323 w 469"/>
                      <a:gd name="T7" fmla="*/ 148189279 h 218"/>
                      <a:gd name="T8" fmla="*/ 0 w 469"/>
                      <a:gd name="T9" fmla="*/ 0 h 218"/>
                      <a:gd name="T10" fmla="*/ 0 60000 65536"/>
                      <a:gd name="T11" fmla="*/ 0 60000 65536"/>
                      <a:gd name="T12" fmla="*/ 0 60000 65536"/>
                      <a:gd name="T13" fmla="*/ 0 60000 65536"/>
                      <a:gd name="T14" fmla="*/ 0 60000 65536"/>
                      <a:gd name="T15" fmla="*/ 0 w 469"/>
                      <a:gd name="T16" fmla="*/ 0 h 218"/>
                      <a:gd name="T17" fmla="*/ 469 w 469"/>
                      <a:gd name="T18" fmla="*/ 218 h 218"/>
                    </a:gdLst>
                    <a:ahLst/>
                    <a:cxnLst>
                      <a:cxn ang="T10">
                        <a:pos x="T0" y="T1"/>
                      </a:cxn>
                      <a:cxn ang="T11">
                        <a:pos x="T2" y="T3"/>
                      </a:cxn>
                      <a:cxn ang="T12">
                        <a:pos x="T4" y="T5"/>
                      </a:cxn>
                      <a:cxn ang="T13">
                        <a:pos x="T6" y="T7"/>
                      </a:cxn>
                      <a:cxn ang="T14">
                        <a:pos x="T8" y="T9"/>
                      </a:cxn>
                    </a:cxnLst>
                    <a:rect l="T15" t="T16" r="T17" b="T18"/>
                    <a:pathLst>
                      <a:path w="469" h="218">
                        <a:moveTo>
                          <a:pt x="0" y="0"/>
                        </a:moveTo>
                        <a:lnTo>
                          <a:pt x="404" y="115"/>
                        </a:lnTo>
                        <a:lnTo>
                          <a:pt x="469" y="218"/>
                        </a:lnTo>
                        <a:lnTo>
                          <a:pt x="73" y="100"/>
                        </a:lnTo>
                        <a:lnTo>
                          <a:pt x="0" y="0"/>
                        </a:lnTo>
                        <a:close/>
                      </a:path>
                    </a:pathLst>
                  </a:custGeom>
                  <a:gradFill rotWithShape="1">
                    <a:gsLst>
                      <a:gs pos="0">
                        <a:srgbClr val="C5C5C5"/>
                      </a:gs>
                      <a:gs pos="100000">
                        <a:srgbClr val="C5C5C5"/>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grpSp>
                <p:nvGrpSpPr>
                  <p:cNvPr id="22" name="Group 22"/>
                  <p:cNvGrpSpPr>
                    <a:grpSpLocks/>
                  </p:cNvGrpSpPr>
                  <p:nvPr/>
                </p:nvGrpSpPr>
                <p:grpSpPr bwMode="auto">
                  <a:xfrm>
                    <a:off x="606" y="1010"/>
                    <a:ext cx="2451" cy="1473"/>
                    <a:chOff x="606" y="1010"/>
                    <a:chExt cx="2451" cy="1473"/>
                  </a:xfrm>
                </p:grpSpPr>
                <p:sp>
                  <p:nvSpPr>
                    <p:cNvPr id="23" name="Freeform 45"/>
                    <p:cNvSpPr>
                      <a:spLocks/>
                    </p:cNvSpPr>
                    <p:nvPr/>
                  </p:nvSpPr>
                  <p:spPr bwMode="auto">
                    <a:xfrm>
                      <a:off x="606" y="1010"/>
                      <a:ext cx="2451" cy="1473"/>
                    </a:xfrm>
                    <a:custGeom>
                      <a:avLst/>
                      <a:gdLst>
                        <a:gd name="T0" fmla="*/ 2147483647 w 1678"/>
                        <a:gd name="T1" fmla="*/ 2147483647 h 1010"/>
                        <a:gd name="T2" fmla="*/ 2147483647 w 1678"/>
                        <a:gd name="T3" fmla="*/ 2147483647 h 1010"/>
                        <a:gd name="T4" fmla="*/ 2147483647 w 1678"/>
                        <a:gd name="T5" fmla="*/ 2147483647 h 1010"/>
                        <a:gd name="T6" fmla="*/ 0 w 1678"/>
                        <a:gd name="T7" fmla="*/ 2147483647 h 1010"/>
                        <a:gd name="T8" fmla="*/ 2147483647 w 1678"/>
                        <a:gd name="T9" fmla="*/ 2147483647 h 1010"/>
                        <a:gd name="T10" fmla="*/ 2147483647 w 1678"/>
                        <a:gd name="T11" fmla="*/ 2147483647 h 1010"/>
                        <a:gd name="T12" fmla="*/ 2147483647 w 1678"/>
                        <a:gd name="T13" fmla="*/ 2147483647 h 1010"/>
                        <a:gd name="T14" fmla="*/ 0 60000 65536"/>
                        <a:gd name="T15" fmla="*/ 0 60000 65536"/>
                        <a:gd name="T16" fmla="*/ 0 60000 65536"/>
                        <a:gd name="T17" fmla="*/ 0 60000 65536"/>
                        <a:gd name="T18" fmla="*/ 0 60000 65536"/>
                        <a:gd name="T19" fmla="*/ 0 60000 65536"/>
                        <a:gd name="T20" fmla="*/ 0 60000 65536"/>
                        <a:gd name="T21" fmla="*/ 0 w 1678"/>
                        <a:gd name="T22" fmla="*/ 0 h 1010"/>
                        <a:gd name="T23" fmla="*/ 1678 w 1678"/>
                        <a:gd name="T24" fmla="*/ 1010 h 10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78" h="1010">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gradFill rotWithShape="1">
                      <a:gsLst>
                        <a:gs pos="0">
                          <a:srgbClr val="F6F6F6"/>
                        </a:gs>
                        <a:gs pos="100000">
                          <a:srgbClr val="E6E6E6"/>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sp>
                  <p:nvSpPr>
                    <p:cNvPr id="24" name="Freeform 47"/>
                    <p:cNvSpPr>
                      <a:spLocks/>
                    </p:cNvSpPr>
                    <p:nvPr/>
                  </p:nvSpPr>
                  <p:spPr bwMode="auto">
                    <a:xfrm>
                      <a:off x="775" y="1187"/>
                      <a:ext cx="1606" cy="826"/>
                    </a:xfrm>
                    <a:custGeom>
                      <a:avLst/>
                      <a:gdLst>
                        <a:gd name="T0" fmla="*/ 2147483647 w 1100"/>
                        <a:gd name="T1" fmla="*/ 2147483647 h 565"/>
                        <a:gd name="T2" fmla="*/ 0 w 1100"/>
                        <a:gd name="T3" fmla="*/ 2147483647 h 565"/>
                        <a:gd name="T4" fmla="*/ 2147483647 w 1100"/>
                        <a:gd name="T5" fmla="*/ 2147483647 h 565"/>
                        <a:gd name="T6" fmla="*/ 2147483647 w 1100"/>
                        <a:gd name="T7" fmla="*/ 2147483647 h 565"/>
                        <a:gd name="T8" fmla="*/ 2147483647 w 1100"/>
                        <a:gd name="T9" fmla="*/ 2147483647 h 565"/>
                        <a:gd name="T10" fmla="*/ 2147483647 w 1100"/>
                        <a:gd name="T11" fmla="*/ 2147483647 h 565"/>
                        <a:gd name="T12" fmla="*/ 0 60000 65536"/>
                        <a:gd name="T13" fmla="*/ 0 60000 65536"/>
                        <a:gd name="T14" fmla="*/ 0 60000 65536"/>
                        <a:gd name="T15" fmla="*/ 0 60000 65536"/>
                        <a:gd name="T16" fmla="*/ 0 60000 65536"/>
                        <a:gd name="T17" fmla="*/ 0 60000 65536"/>
                        <a:gd name="T18" fmla="*/ 0 w 1100"/>
                        <a:gd name="T19" fmla="*/ 0 h 565"/>
                        <a:gd name="T20" fmla="*/ 1100 w 1100"/>
                        <a:gd name="T21" fmla="*/ 565 h 565"/>
                      </a:gdLst>
                      <a:ahLst/>
                      <a:cxnLst>
                        <a:cxn ang="T12">
                          <a:pos x="T0" y="T1"/>
                        </a:cxn>
                        <a:cxn ang="T13">
                          <a:pos x="T2" y="T3"/>
                        </a:cxn>
                        <a:cxn ang="T14">
                          <a:pos x="T4" y="T5"/>
                        </a:cxn>
                        <a:cxn ang="T15">
                          <a:pos x="T6" y="T7"/>
                        </a:cxn>
                        <a:cxn ang="T16">
                          <a:pos x="T8" y="T9"/>
                        </a:cxn>
                        <a:cxn ang="T17">
                          <a:pos x="T10" y="T11"/>
                        </a:cxn>
                      </a:cxnLst>
                      <a:rect l="T18" t="T19" r="T20" b="T21"/>
                      <a:pathLst>
                        <a:path w="1100" h="565">
                          <a:moveTo>
                            <a:pt x="869" y="130"/>
                          </a:moveTo>
                          <a:cubicBezTo>
                            <a:pt x="355" y="0"/>
                            <a:pt x="0" y="515"/>
                            <a:pt x="0" y="515"/>
                          </a:cubicBezTo>
                          <a:cubicBezTo>
                            <a:pt x="0" y="515"/>
                            <a:pt x="0" y="515"/>
                            <a:pt x="54" y="565"/>
                          </a:cubicBezTo>
                          <a:cubicBezTo>
                            <a:pt x="279" y="285"/>
                            <a:pt x="580" y="120"/>
                            <a:pt x="866" y="186"/>
                          </a:cubicBezTo>
                          <a:cubicBezTo>
                            <a:pt x="1050" y="226"/>
                            <a:pt x="1100" y="347"/>
                            <a:pt x="1100" y="347"/>
                          </a:cubicBezTo>
                          <a:cubicBezTo>
                            <a:pt x="1084" y="303"/>
                            <a:pt x="1043" y="192"/>
                            <a:pt x="869" y="130"/>
                          </a:cubicBezTo>
                          <a:close/>
                        </a:path>
                      </a:pathLst>
                    </a:custGeom>
                    <a:gradFill rotWithShape="1">
                      <a:gsLst>
                        <a:gs pos="0">
                          <a:srgbClr val="C5C5C5"/>
                        </a:gs>
                        <a:gs pos="50000">
                          <a:srgbClr val="949494"/>
                        </a:gs>
                        <a:gs pos="100000">
                          <a:srgbClr val="C5C5C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sp>
                  <p:nvSpPr>
                    <p:cNvPr id="25" name="Freeform 49"/>
                    <p:cNvSpPr>
                      <a:spLocks/>
                    </p:cNvSpPr>
                    <p:nvPr/>
                  </p:nvSpPr>
                  <p:spPr bwMode="auto">
                    <a:xfrm>
                      <a:off x="606" y="1890"/>
                      <a:ext cx="249" cy="123"/>
                    </a:xfrm>
                    <a:custGeom>
                      <a:avLst/>
                      <a:gdLst>
                        <a:gd name="T0" fmla="*/ 284096031 w 264"/>
                        <a:gd name="T1" fmla="*/ 80682365 h 131"/>
                        <a:gd name="T2" fmla="*/ 416673414 w 264"/>
                        <a:gd name="T3" fmla="*/ 199421258 h 131"/>
                        <a:gd name="T4" fmla="*/ 130999428 w 264"/>
                        <a:gd name="T5" fmla="*/ 118738893 h 131"/>
                        <a:gd name="T6" fmla="*/ 0 w 264"/>
                        <a:gd name="T7" fmla="*/ 0 h 131"/>
                        <a:gd name="T8" fmla="*/ 284096031 w 264"/>
                        <a:gd name="T9" fmla="*/ 80682365 h 131"/>
                        <a:gd name="T10" fmla="*/ 0 60000 65536"/>
                        <a:gd name="T11" fmla="*/ 0 60000 65536"/>
                        <a:gd name="T12" fmla="*/ 0 60000 65536"/>
                        <a:gd name="T13" fmla="*/ 0 60000 65536"/>
                        <a:gd name="T14" fmla="*/ 0 60000 65536"/>
                        <a:gd name="T15" fmla="*/ 0 w 264"/>
                        <a:gd name="T16" fmla="*/ 0 h 131"/>
                        <a:gd name="T17" fmla="*/ 264 w 264"/>
                        <a:gd name="T18" fmla="*/ 131 h 131"/>
                      </a:gdLst>
                      <a:ahLst/>
                      <a:cxnLst>
                        <a:cxn ang="T10">
                          <a:pos x="T0" y="T1"/>
                        </a:cxn>
                        <a:cxn ang="T11">
                          <a:pos x="T2" y="T3"/>
                        </a:cxn>
                        <a:cxn ang="T12">
                          <a:pos x="T4" y="T5"/>
                        </a:cxn>
                        <a:cxn ang="T13">
                          <a:pos x="T6" y="T7"/>
                        </a:cxn>
                        <a:cxn ang="T14">
                          <a:pos x="T8" y="T9"/>
                        </a:cxn>
                      </a:cxnLst>
                      <a:rect l="T15" t="T16" r="T17" b="T18"/>
                      <a:pathLst>
                        <a:path w="264" h="131">
                          <a:moveTo>
                            <a:pt x="180" y="53"/>
                          </a:moveTo>
                          <a:lnTo>
                            <a:pt x="264" y="131"/>
                          </a:lnTo>
                          <a:lnTo>
                            <a:pt x="83" y="78"/>
                          </a:lnTo>
                          <a:lnTo>
                            <a:pt x="0" y="0"/>
                          </a:lnTo>
                          <a:lnTo>
                            <a:pt x="180" y="53"/>
                          </a:lnTo>
                          <a:close/>
                        </a:path>
                      </a:pathLst>
                    </a:custGeom>
                    <a:gradFill rotWithShape="1">
                      <a:gsLst>
                        <a:gs pos="0">
                          <a:srgbClr val="E6E6E6"/>
                        </a:gs>
                        <a:gs pos="100000">
                          <a:srgbClr val="949494"/>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dirty="0">
                        <a:solidFill>
                          <a:prstClr val="black"/>
                        </a:solidFill>
                        <a:latin typeface="Impact" pitchFamily="34" charset="0"/>
                        <a:ea typeface="微软雅黑" pitchFamily="34" charset="-122"/>
                      </a:endParaRPr>
                    </a:p>
                  </p:txBody>
                </p:sp>
              </p:grpSp>
            </p:grpSp>
          </p:grpSp>
        </p:grpSp>
        <p:sp>
          <p:nvSpPr>
            <p:cNvPr id="10" name="WordArt 51"/>
            <p:cNvSpPr>
              <a:spLocks noChangeArrowheads="1" noChangeShapeType="1" noTextEdit="1"/>
            </p:cNvSpPr>
            <p:nvPr/>
          </p:nvSpPr>
          <p:spPr bwMode="auto">
            <a:xfrm rot="1871965">
              <a:off x="2541588" y="3697288"/>
              <a:ext cx="2097087" cy="17176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numCol="1" fromWordArt="1">
              <a:prstTxWarp prst="textArchDown">
                <a:avLst>
                  <a:gd name="adj" fmla="val 1740005"/>
                </a:avLst>
              </a:prstTxWarp>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1100" kern="10" dirty="0" smtClean="0">
                  <a:solidFill>
                    <a:srgbClr val="FFFFFF"/>
                  </a:solidFill>
                  <a:latin typeface="Arial Black"/>
                  <a:ea typeface="微软雅黑" pitchFamily="34" charset="-122"/>
                </a:rPr>
                <a:t>外业采集内容</a:t>
              </a:r>
              <a:endParaRPr lang="zh-CN" altLang="en-US" sz="1100" kern="10" dirty="0">
                <a:solidFill>
                  <a:srgbClr val="FFFFFF"/>
                </a:solidFill>
                <a:latin typeface="Arial Black"/>
                <a:ea typeface="微软雅黑" pitchFamily="34" charset="-122"/>
              </a:endParaRPr>
            </a:p>
          </p:txBody>
        </p:sp>
        <p:sp>
          <p:nvSpPr>
            <p:cNvPr id="11" name="WordArt 58"/>
            <p:cNvSpPr>
              <a:spLocks noChangeArrowheads="1" noChangeShapeType="1" noTextEdit="1"/>
            </p:cNvSpPr>
            <p:nvPr/>
          </p:nvSpPr>
          <p:spPr bwMode="auto">
            <a:xfrm rot="2571658">
              <a:off x="3475038" y="1873250"/>
              <a:ext cx="2251075" cy="32956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numCol="1" fromWordArt="1">
              <a:prstTxWarp prst="textArchUp">
                <a:avLst>
                  <a:gd name="adj" fmla="val 14295596"/>
                </a:avLst>
              </a:prstTxWarp>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1200" kern="10" dirty="0" smtClean="0">
                  <a:solidFill>
                    <a:srgbClr val="7D7D7D"/>
                  </a:solidFill>
                  <a:latin typeface="Arial Black"/>
                  <a:ea typeface="微软雅黑" pitchFamily="34" charset="-122"/>
                </a:rPr>
                <a:t>外业采集资料</a:t>
              </a:r>
              <a:endParaRPr lang="zh-CN" altLang="en-US" sz="1200" kern="10" dirty="0">
                <a:solidFill>
                  <a:srgbClr val="7D7D7D"/>
                </a:solidFill>
                <a:latin typeface="Arial Black"/>
                <a:ea typeface="微软雅黑" pitchFamily="34" charset="-122"/>
              </a:endParaRPr>
            </a:p>
          </p:txBody>
        </p:sp>
        <p:sp>
          <p:nvSpPr>
            <p:cNvPr id="15" name="TextBox 19"/>
            <p:cNvSpPr txBox="1">
              <a:spLocks noChangeArrowheads="1"/>
            </p:cNvSpPr>
            <p:nvPr/>
          </p:nvSpPr>
          <p:spPr bwMode="auto">
            <a:xfrm>
              <a:off x="6690568" y="1542034"/>
              <a:ext cx="2483048"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200"/>
                </a:spcBef>
              </a:pPr>
              <a:r>
                <a:rPr lang="zh-CN" altLang="en-US" sz="2000" b="1" dirty="0" smtClean="0">
                  <a:latin typeface="华文楷体" pitchFamily="2" charset="-122"/>
                  <a:ea typeface="华文楷体" pitchFamily="2" charset="-122"/>
                </a:rPr>
                <a:t>由外</a:t>
              </a:r>
              <a:r>
                <a:rPr lang="zh-CN" altLang="en-US" sz="2000" b="1" dirty="0">
                  <a:latin typeface="华文楷体" pitchFamily="2" charset="-122"/>
                  <a:ea typeface="华文楷体" pitchFamily="2" charset="-122"/>
                </a:rPr>
                <a:t>业采集</a:t>
              </a:r>
              <a:r>
                <a:rPr lang="zh-CN" altLang="en-US" sz="2000" b="1" dirty="0" smtClean="0">
                  <a:latin typeface="华文楷体" pitchFamily="2" charset="-122"/>
                  <a:ea typeface="华文楷体" pitchFamily="2" charset="-122"/>
                </a:rPr>
                <a:t>队长全面</a:t>
              </a:r>
              <a:r>
                <a:rPr lang="zh-CN" altLang="en-US" sz="2000" b="1" dirty="0">
                  <a:latin typeface="华文楷体" pitchFamily="2" charset="-122"/>
                  <a:ea typeface="华文楷体" pitchFamily="2" charset="-122"/>
                </a:rPr>
                <a:t>负责采集过程</a:t>
              </a:r>
              <a:r>
                <a:rPr lang="zh-CN" altLang="en-US" sz="2000" b="1" dirty="0" smtClean="0">
                  <a:latin typeface="华文楷体" pitchFamily="2" charset="-122"/>
                  <a:ea typeface="华文楷体" pitchFamily="2" charset="-122"/>
                </a:rPr>
                <a:t>中电子地图</a:t>
              </a:r>
              <a:r>
                <a:rPr lang="zh-CN" altLang="en-US" sz="2000" b="1" dirty="0">
                  <a:latin typeface="华文楷体" pitchFamily="2" charset="-122"/>
                  <a:ea typeface="华文楷体" pitchFamily="2" charset="-122"/>
                </a:rPr>
                <a:t>的安全使用管理。</a:t>
              </a:r>
            </a:p>
            <a:p>
              <a:pPr>
                <a:spcBef>
                  <a:spcPts val="1200"/>
                </a:spcBef>
              </a:pPr>
              <a:r>
                <a:rPr lang="zh-CN" altLang="zh-CN" sz="2000" b="1" dirty="0" smtClean="0">
                  <a:latin typeface="华文楷体" pitchFamily="2" charset="-122"/>
                  <a:ea typeface="华文楷体" pitchFamily="2" charset="-122"/>
                </a:rPr>
                <a:t>采集</a:t>
              </a:r>
              <a:r>
                <a:rPr lang="zh-CN" altLang="zh-CN" sz="2000" b="1" dirty="0">
                  <a:latin typeface="华文楷体" pitchFamily="2" charset="-122"/>
                  <a:ea typeface="华文楷体" pitchFamily="2" charset="-122"/>
                </a:rPr>
                <a:t>数据应及时归档</a:t>
              </a:r>
              <a:r>
                <a:rPr lang="zh-CN" altLang="zh-CN" sz="2000" b="1" dirty="0" smtClean="0">
                  <a:latin typeface="华文楷体" pitchFamily="2" charset="-122"/>
                  <a:ea typeface="华文楷体" pitchFamily="2" charset="-122"/>
                </a:rPr>
                <a:t>，避免</a:t>
              </a:r>
              <a:r>
                <a:rPr lang="zh-CN" altLang="zh-CN" sz="2000" b="1" dirty="0">
                  <a:latin typeface="华文楷体" pitchFamily="2" charset="-122"/>
                  <a:ea typeface="华文楷体" pitchFamily="2" charset="-122"/>
                </a:rPr>
                <a:t>采集数据泄露、丢失和损坏。</a:t>
              </a:r>
              <a:endParaRPr lang="zh-CN" altLang="en-US" sz="2000" b="1" dirty="0">
                <a:latin typeface="华文楷体" pitchFamily="2" charset="-122"/>
                <a:ea typeface="华文楷体" pitchFamily="2" charset="-122"/>
              </a:endParaRPr>
            </a:p>
          </p:txBody>
        </p:sp>
        <p:sp>
          <p:nvSpPr>
            <p:cNvPr id="13" name="TextBox 19"/>
            <p:cNvSpPr txBox="1">
              <a:spLocks noChangeArrowheads="1"/>
            </p:cNvSpPr>
            <p:nvPr/>
          </p:nvSpPr>
          <p:spPr bwMode="auto">
            <a:xfrm>
              <a:off x="403194" y="3471729"/>
              <a:ext cx="2038902"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200"/>
                </a:spcBef>
              </a:pPr>
              <a:r>
                <a:rPr lang="zh-CN" altLang="en-US" sz="2000" b="1" dirty="0">
                  <a:latin typeface="华文楷体" pitchFamily="2" charset="-122"/>
                  <a:ea typeface="华文楷体" pitchFamily="2" charset="-122"/>
                </a:rPr>
                <a:t>采集行为仅限本次专项调查设定内容</a:t>
              </a:r>
              <a:r>
                <a:rPr lang="zh-CN" altLang="en-US" sz="2000" b="1" dirty="0" smtClean="0">
                  <a:latin typeface="华文楷体" pitchFamily="2" charset="-122"/>
                  <a:ea typeface="华文楷体" pitchFamily="2" charset="-122"/>
                </a:rPr>
                <a:t>。</a:t>
              </a:r>
              <a:endParaRPr lang="en-US" altLang="zh-CN" sz="2000" b="1" dirty="0" smtClean="0">
                <a:latin typeface="华文楷体" pitchFamily="2" charset="-122"/>
                <a:ea typeface="华文楷体" pitchFamily="2" charset="-122"/>
              </a:endParaRPr>
            </a:p>
            <a:p>
              <a:pPr>
                <a:spcBef>
                  <a:spcPts val="1200"/>
                </a:spcBef>
              </a:pPr>
              <a:r>
                <a:rPr lang="zh-CN" altLang="zh-CN" sz="2000" b="1" dirty="0" smtClean="0">
                  <a:latin typeface="华文楷体" pitchFamily="2" charset="-122"/>
                  <a:ea typeface="华文楷体" pitchFamily="2" charset="-122"/>
                </a:rPr>
                <a:t>严禁</a:t>
              </a:r>
              <a:r>
                <a:rPr lang="zh-CN" altLang="zh-CN" sz="2000" b="1" dirty="0">
                  <a:latin typeface="华文楷体" pitchFamily="2" charset="-122"/>
                  <a:ea typeface="华文楷体" pitchFamily="2" charset="-122"/>
                </a:rPr>
                <a:t>采集涉军涉密建筑、街道等的地理坐标信息。</a:t>
              </a:r>
              <a:endParaRPr lang="zh-CN" altLang="en-US" sz="2000" b="1" dirty="0">
                <a:latin typeface="华文楷体" pitchFamily="2" charset="-122"/>
                <a:ea typeface="华文楷体" pitchFamily="2" charset="-122"/>
              </a:endParaRPr>
            </a:p>
            <a:p>
              <a:endParaRPr lang="zh-CN" altLang="en-US" sz="2000" b="1" dirty="0">
                <a:latin typeface="华文楷体" pitchFamily="2" charset="-122"/>
                <a:ea typeface="华文楷体" pitchFamily="2" charset="-122"/>
              </a:endParaRPr>
            </a:p>
          </p:txBody>
        </p:sp>
      </p:grpSp>
      <p:sp>
        <p:nvSpPr>
          <p:cNvPr id="92" name="内容占位符 2"/>
          <p:cNvSpPr txBox="1">
            <a:spLocks/>
          </p:cNvSpPr>
          <p:nvPr/>
        </p:nvSpPr>
        <p:spPr>
          <a:xfrm>
            <a:off x="611188" y="1159620"/>
            <a:ext cx="7416800" cy="48616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en-US" altLang="zh-CN" sz="2800" b="1" dirty="0" smtClean="0">
                <a:latin typeface="微软雅黑" pitchFamily="34" charset="-122"/>
                <a:ea typeface="微软雅黑" pitchFamily="34" charset="-122"/>
                <a:cs typeface="Times New Roman" pitchFamily="18" charset="0"/>
              </a:rPr>
              <a:t>2</a:t>
            </a:r>
            <a:r>
              <a:rPr lang="zh-CN" altLang="en-US" sz="2800" b="1" dirty="0">
                <a:latin typeface="微软雅黑" pitchFamily="34" charset="-122"/>
                <a:ea typeface="微软雅黑" pitchFamily="34" charset="-122"/>
                <a:cs typeface="Times New Roman" pitchFamily="18" charset="0"/>
              </a:rPr>
              <a:t>、外业采集的安全与</a:t>
            </a:r>
            <a:r>
              <a:rPr lang="zh-CN" altLang="en-US" sz="2800" b="1" dirty="0" smtClean="0">
                <a:latin typeface="微软雅黑" pitchFamily="34" charset="-122"/>
                <a:ea typeface="微软雅黑" pitchFamily="34" charset="-122"/>
                <a:cs typeface="Times New Roman" pitchFamily="18" charset="0"/>
              </a:rPr>
              <a:t>保密</a:t>
            </a:r>
            <a:endParaRPr lang="en-US" altLang="zh-CN" sz="2800" b="1" dirty="0" smtClean="0">
              <a:latin typeface="微软雅黑" pitchFamily="34" charset="-122"/>
              <a:ea typeface="微软雅黑" pitchFamily="34" charset="-122"/>
              <a:cs typeface="Times New Roman" pitchFamily="18" charset="0"/>
            </a:endParaRPr>
          </a:p>
        </p:txBody>
      </p:sp>
      <p:sp>
        <p:nvSpPr>
          <p:cNvPr id="93"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资料</a:t>
            </a:r>
            <a:r>
              <a:rPr lang="zh-CN" altLang="en-US" sz="3200" b="1" dirty="0" smtClean="0">
                <a:latin typeface="微软雅黑" pitchFamily="34" charset="-122"/>
                <a:ea typeface="微软雅黑" pitchFamily="34" charset="-122"/>
              </a:rPr>
              <a:t>的</a:t>
            </a:r>
            <a:r>
              <a:rPr lang="zh-CN" altLang="en-US" sz="3200" b="1" dirty="0">
                <a:latin typeface="微软雅黑" pitchFamily="34" charset="-122"/>
                <a:ea typeface="微软雅黑" pitchFamily="34" charset="-122"/>
              </a:rPr>
              <a:t>安全与保密</a:t>
            </a:r>
            <a:endParaRPr lang="zh-CN" altLang="en-US" sz="3200" b="1" dirty="0" smtClean="0">
              <a:latin typeface="微软雅黑" pitchFamily="34" charset="-122"/>
              <a:ea typeface="微软雅黑" pitchFamily="34" charset="-122"/>
            </a:endParaRPr>
          </a:p>
        </p:txBody>
      </p:sp>
      <p:sp>
        <p:nvSpPr>
          <p:cNvPr id="95" name="TextBox 94"/>
          <p:cNvSpPr txBox="1"/>
          <p:nvPr/>
        </p:nvSpPr>
        <p:spPr>
          <a:xfrm>
            <a:off x="3707904" y="3573016"/>
            <a:ext cx="977157" cy="830997"/>
          </a:xfrm>
          <a:prstGeom prst="rect">
            <a:avLst/>
          </a:prstGeom>
          <a:noFill/>
        </p:spPr>
        <p:txBody>
          <a:bodyPr wrap="square" rtlCol="0">
            <a:spAutoFit/>
          </a:bodyPr>
          <a:lstStyle/>
          <a:p>
            <a:r>
              <a:rPr lang="zh-CN" altLang="en-US" sz="2400" spc="300" dirty="0" smtClean="0">
                <a:latin typeface="微软雅黑" pitchFamily="34" charset="-122"/>
                <a:ea typeface="微软雅黑" pitchFamily="34" charset="-122"/>
              </a:rPr>
              <a:t>安全</a:t>
            </a:r>
            <a:endParaRPr lang="en-US" altLang="zh-CN" sz="2400" spc="300" dirty="0" smtClean="0">
              <a:latin typeface="微软雅黑" pitchFamily="34" charset="-122"/>
              <a:ea typeface="微软雅黑" pitchFamily="34" charset="-122"/>
            </a:endParaRPr>
          </a:p>
          <a:p>
            <a:r>
              <a:rPr lang="zh-CN" altLang="en-US" sz="2400" spc="300" dirty="0" smtClean="0">
                <a:latin typeface="微软雅黑" pitchFamily="34" charset="-122"/>
                <a:ea typeface="微软雅黑" pitchFamily="34" charset="-122"/>
              </a:rPr>
              <a:t>保密</a:t>
            </a:r>
            <a:endParaRPr lang="zh-CN" altLang="en-US" sz="2400" spc="300" dirty="0">
              <a:latin typeface="微软雅黑" pitchFamily="34" charset="-122"/>
              <a:ea typeface="微软雅黑" pitchFamily="34" charset="-122"/>
            </a:endParaRPr>
          </a:p>
        </p:txBody>
      </p:sp>
    </p:spTree>
    <p:extLst>
      <p:ext uri="{BB962C8B-B14F-4D97-AF65-F5344CB8AC3E}">
        <p14:creationId xmlns:p14="http://schemas.microsoft.com/office/powerpoint/2010/main" val="2518193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资料</a:t>
            </a:r>
            <a:r>
              <a:rPr lang="zh-CN" altLang="en-US" sz="3200" b="1" dirty="0" smtClean="0">
                <a:latin typeface="微软雅黑" pitchFamily="34" charset="-122"/>
                <a:ea typeface="微软雅黑" pitchFamily="34" charset="-122"/>
              </a:rPr>
              <a:t>的</a:t>
            </a:r>
            <a:r>
              <a:rPr lang="zh-CN" altLang="en-US" sz="3200" b="1" dirty="0">
                <a:latin typeface="微软雅黑" pitchFamily="34" charset="-122"/>
                <a:ea typeface="微软雅黑" pitchFamily="34" charset="-122"/>
              </a:rPr>
              <a:t>安全与保密</a:t>
            </a:r>
            <a:endParaRPr lang="zh-CN" altLang="en-US" sz="3200" b="1" dirty="0" smtClean="0">
              <a:latin typeface="微软雅黑" pitchFamily="34" charset="-122"/>
              <a:ea typeface="微软雅黑" pitchFamily="34" charset="-122"/>
            </a:endParaRPr>
          </a:p>
        </p:txBody>
      </p:sp>
      <p:sp>
        <p:nvSpPr>
          <p:cNvPr id="5" name="内容占位符 2"/>
          <p:cNvSpPr txBox="1">
            <a:spLocks/>
          </p:cNvSpPr>
          <p:nvPr/>
        </p:nvSpPr>
        <p:spPr>
          <a:xfrm>
            <a:off x="611188" y="1159620"/>
            <a:ext cx="7416800" cy="48616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en-US" altLang="zh-CN" sz="2800" b="1" dirty="0" smtClean="0">
                <a:latin typeface="微软雅黑" pitchFamily="34" charset="-122"/>
                <a:ea typeface="微软雅黑" pitchFamily="34" charset="-122"/>
                <a:cs typeface="Times New Roman" pitchFamily="18" charset="0"/>
              </a:rPr>
              <a:t>3</a:t>
            </a:r>
            <a:r>
              <a:rPr lang="zh-CN" altLang="en-US" sz="2800" b="1" dirty="0">
                <a:latin typeface="微软雅黑" pitchFamily="34" charset="-122"/>
                <a:ea typeface="微软雅黑" pitchFamily="34" charset="-122"/>
                <a:cs typeface="Times New Roman" pitchFamily="18" charset="0"/>
              </a:rPr>
              <a:t>、内业处理的安全与保密</a:t>
            </a:r>
            <a:endParaRPr lang="en-US" altLang="zh-CN" sz="2800" b="1" dirty="0" smtClean="0">
              <a:latin typeface="微软雅黑" pitchFamily="34" charset="-122"/>
              <a:ea typeface="微软雅黑" pitchFamily="34" charset="-122"/>
              <a:cs typeface="Times New Roman" pitchFamily="18" charset="0"/>
            </a:endParaRPr>
          </a:p>
        </p:txBody>
      </p:sp>
      <p:graphicFrame>
        <p:nvGraphicFramePr>
          <p:cNvPr id="2" name="图示 1"/>
          <p:cNvGraphicFramePr/>
          <p:nvPr>
            <p:extLst>
              <p:ext uri="{D42A27DB-BD31-4B8C-83A1-F6EECF244321}">
                <p14:modId xmlns:p14="http://schemas.microsoft.com/office/powerpoint/2010/main" val="311301417"/>
              </p:ext>
            </p:extLst>
          </p:nvPr>
        </p:nvGraphicFramePr>
        <p:xfrm>
          <a:off x="611672" y="1962742"/>
          <a:ext cx="799277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29616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图片 2048"/>
          <p:cNvPicPr>
            <a:picLocks noChangeAspect="1"/>
          </p:cNvPicPr>
          <p:nvPr/>
        </p:nvPicPr>
        <p:blipFill rotWithShape="1">
          <a:blip r:embed="rId3">
            <a:extLst>
              <a:ext uri="{28A0092B-C50C-407E-A947-70E740481C1C}">
                <a14:useLocalDpi xmlns:a14="http://schemas.microsoft.com/office/drawing/2010/main" val="0"/>
              </a:ext>
            </a:extLst>
          </a:blip>
          <a:srcRect l="53860" t="46325" r="5798" b="9583"/>
          <a:stretch/>
        </p:blipFill>
        <p:spPr>
          <a:xfrm>
            <a:off x="5736159" y="1159620"/>
            <a:ext cx="3372345" cy="4285604"/>
          </a:xfrm>
          <a:prstGeom prst="rect">
            <a:avLst/>
          </a:prstGeom>
        </p:spPr>
      </p:pic>
      <p:sp>
        <p:nvSpPr>
          <p:cNvPr id="2048" name="TextBox 2047"/>
          <p:cNvSpPr txBox="1"/>
          <p:nvPr/>
        </p:nvSpPr>
        <p:spPr>
          <a:xfrm>
            <a:off x="6084168" y="2497539"/>
            <a:ext cx="2448272" cy="2246769"/>
          </a:xfrm>
          <a:prstGeom prst="rect">
            <a:avLst/>
          </a:prstGeom>
          <a:noFill/>
        </p:spPr>
        <p:txBody>
          <a:bodyPr wrap="square" rtlCol="0">
            <a:spAutoFit/>
          </a:bodyPr>
          <a:lstStyle/>
          <a:p>
            <a:r>
              <a:rPr lang="en-US" altLang="zh-CN" sz="2800" b="1" dirty="0" smtClean="0">
                <a:latin typeface="华文楷体" pitchFamily="2" charset="-122"/>
                <a:ea typeface="华文楷体" pitchFamily="2" charset="-122"/>
              </a:rPr>
              <a:t>《</a:t>
            </a:r>
            <a:r>
              <a:rPr lang="zh-CN" altLang="zh-CN" sz="2800" b="1" dirty="0" smtClean="0">
                <a:latin typeface="华文楷体" pitchFamily="2" charset="-122"/>
                <a:ea typeface="华文楷体" pitchFamily="2" charset="-122"/>
              </a:rPr>
              <a:t>城市客运交通线路及站点专项调查地理信息采集保密责任书</a:t>
            </a:r>
            <a:r>
              <a:rPr lang="en-US" altLang="zh-CN" sz="2800" b="1" dirty="0" smtClean="0">
                <a:latin typeface="华文楷体" pitchFamily="2" charset="-122"/>
                <a:ea typeface="华文楷体" pitchFamily="2" charset="-122"/>
              </a:rPr>
              <a:t>》</a:t>
            </a:r>
            <a:endParaRPr lang="zh-CN" altLang="zh-CN" sz="2800" dirty="0">
              <a:latin typeface="华文楷体" pitchFamily="2" charset="-122"/>
              <a:ea typeface="华文楷体" pitchFamily="2" charset="-122"/>
            </a:endParaRPr>
          </a:p>
        </p:txBody>
      </p:sp>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smtClean="0">
                <a:latin typeface="微软雅黑" pitchFamily="34" charset="-122"/>
                <a:ea typeface="微软雅黑" pitchFamily="34" charset="-122"/>
              </a:rPr>
              <a:t>保密责任书签订</a:t>
            </a:r>
          </a:p>
        </p:txBody>
      </p:sp>
      <p:graphicFrame>
        <p:nvGraphicFramePr>
          <p:cNvPr id="25" name="图示 24"/>
          <p:cNvGraphicFramePr/>
          <p:nvPr>
            <p:extLst>
              <p:ext uri="{D42A27DB-BD31-4B8C-83A1-F6EECF244321}">
                <p14:modId xmlns:p14="http://schemas.microsoft.com/office/powerpoint/2010/main" val="2544473026"/>
              </p:ext>
            </p:extLst>
          </p:nvPr>
        </p:nvGraphicFramePr>
        <p:xfrm>
          <a:off x="188140" y="1412776"/>
          <a:ext cx="5535988"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3" name="TextBox 22"/>
          <p:cNvSpPr txBox="1"/>
          <p:nvPr/>
        </p:nvSpPr>
        <p:spPr>
          <a:xfrm>
            <a:off x="3923928" y="2138321"/>
            <a:ext cx="900101" cy="523220"/>
          </a:xfrm>
          <a:prstGeom prst="rect">
            <a:avLst/>
          </a:prstGeom>
          <a:noFill/>
        </p:spPr>
        <p:txBody>
          <a:bodyPr wrap="square" rtlCol="0">
            <a:spAutoFit/>
          </a:bodyPr>
          <a:lstStyle/>
          <a:p>
            <a:r>
              <a:rPr lang="zh-CN" altLang="en-US" sz="2800" b="1" dirty="0" smtClean="0">
                <a:latin typeface="华文楷体" pitchFamily="2" charset="-122"/>
                <a:ea typeface="华文楷体" pitchFamily="2" charset="-122"/>
              </a:rPr>
              <a:t>签订</a:t>
            </a:r>
            <a:endParaRPr lang="zh-CN" altLang="en-US" sz="2800" b="1" dirty="0">
              <a:latin typeface="华文楷体" pitchFamily="2" charset="-122"/>
              <a:ea typeface="华文楷体" pitchFamily="2" charset="-122"/>
            </a:endParaRPr>
          </a:p>
        </p:txBody>
      </p:sp>
      <p:sp>
        <p:nvSpPr>
          <p:cNvPr id="24" name="TextBox 23"/>
          <p:cNvSpPr txBox="1"/>
          <p:nvPr/>
        </p:nvSpPr>
        <p:spPr>
          <a:xfrm>
            <a:off x="4176254" y="3176984"/>
            <a:ext cx="936104" cy="523220"/>
          </a:xfrm>
          <a:prstGeom prst="rect">
            <a:avLst/>
          </a:prstGeom>
          <a:noFill/>
        </p:spPr>
        <p:txBody>
          <a:bodyPr wrap="square" rtlCol="0">
            <a:spAutoFit/>
          </a:bodyPr>
          <a:lstStyle/>
          <a:p>
            <a:r>
              <a:rPr lang="zh-CN" altLang="en-US" sz="2800" b="1" dirty="0" smtClean="0">
                <a:latin typeface="华文楷体" pitchFamily="2" charset="-122"/>
                <a:ea typeface="华文楷体" pitchFamily="2" charset="-122"/>
              </a:rPr>
              <a:t>签订</a:t>
            </a:r>
            <a:endParaRPr lang="zh-CN" altLang="en-US" sz="2800" b="1" dirty="0">
              <a:latin typeface="华文楷体" pitchFamily="2" charset="-122"/>
              <a:ea typeface="华文楷体" pitchFamily="2" charset="-122"/>
            </a:endParaRPr>
          </a:p>
        </p:txBody>
      </p:sp>
      <p:sp>
        <p:nvSpPr>
          <p:cNvPr id="31" name="TextBox 30"/>
          <p:cNvSpPr txBox="1"/>
          <p:nvPr/>
        </p:nvSpPr>
        <p:spPr>
          <a:xfrm>
            <a:off x="4658135" y="4221088"/>
            <a:ext cx="936104" cy="523220"/>
          </a:xfrm>
          <a:prstGeom prst="rect">
            <a:avLst/>
          </a:prstGeom>
          <a:noFill/>
        </p:spPr>
        <p:txBody>
          <a:bodyPr wrap="square" rtlCol="0">
            <a:spAutoFit/>
          </a:bodyPr>
          <a:lstStyle/>
          <a:p>
            <a:r>
              <a:rPr lang="zh-CN" altLang="en-US" sz="2800" b="1" dirty="0" smtClean="0">
                <a:latin typeface="华文楷体" pitchFamily="2" charset="-122"/>
                <a:ea typeface="华文楷体" pitchFamily="2" charset="-122"/>
              </a:rPr>
              <a:t>签订</a:t>
            </a:r>
            <a:endParaRPr lang="zh-CN" altLang="en-US" sz="2800" b="1" dirty="0">
              <a:latin typeface="华文楷体" pitchFamily="2" charset="-122"/>
              <a:ea typeface="华文楷体" pitchFamily="2" charset="-122"/>
            </a:endParaRPr>
          </a:p>
        </p:txBody>
      </p:sp>
    </p:spTree>
    <p:extLst>
      <p:ext uri="{BB962C8B-B14F-4D97-AF65-F5344CB8AC3E}">
        <p14:creationId xmlns:p14="http://schemas.microsoft.com/office/powerpoint/2010/main" val="14967559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smtClean="0">
                <a:latin typeface="微软雅黑" pitchFamily="34" charset="-122"/>
                <a:ea typeface="微软雅黑" pitchFamily="34" charset="-122"/>
              </a:rPr>
              <a:t>保密检查与</a:t>
            </a:r>
            <a:r>
              <a:rPr lang="zh-CN" altLang="en-US" sz="3200" b="1" dirty="0">
                <a:latin typeface="微软雅黑" pitchFamily="34" charset="-122"/>
                <a:ea typeface="微软雅黑" pitchFamily="34" charset="-122"/>
              </a:rPr>
              <a:t>泄密应急</a:t>
            </a:r>
            <a:endParaRPr lang="zh-CN" altLang="en-US" sz="3200" b="1" dirty="0" smtClean="0">
              <a:latin typeface="微软雅黑" pitchFamily="34" charset="-122"/>
              <a:ea typeface="微软雅黑" pitchFamily="34" charset="-122"/>
            </a:endParaRPr>
          </a:p>
        </p:txBody>
      </p:sp>
      <p:sp>
        <p:nvSpPr>
          <p:cNvPr id="5" name="内容占位符 2"/>
          <p:cNvSpPr txBox="1">
            <a:spLocks/>
          </p:cNvSpPr>
          <p:nvPr/>
        </p:nvSpPr>
        <p:spPr>
          <a:xfrm>
            <a:off x="611187" y="1159620"/>
            <a:ext cx="7788815" cy="48616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zh-CN" altLang="en-US" sz="2800" b="1" dirty="0">
                <a:latin typeface="微软雅黑" pitchFamily="34" charset="-122"/>
                <a:ea typeface="微软雅黑" pitchFamily="34" charset="-122"/>
                <a:cs typeface="Times New Roman" pitchFamily="18" charset="0"/>
              </a:rPr>
              <a:t>根据“</a:t>
            </a:r>
            <a:r>
              <a:rPr lang="zh-CN" altLang="en-US" sz="2800" b="1" dirty="0">
                <a:solidFill>
                  <a:srgbClr val="CC3300"/>
                </a:solidFill>
                <a:latin typeface="微软雅黑" pitchFamily="34" charset="-122"/>
                <a:ea typeface="微软雅黑" pitchFamily="34" charset="-122"/>
                <a:cs typeface="Times New Roman" pitchFamily="18" charset="0"/>
              </a:rPr>
              <a:t>逐级监督，逐级检查</a:t>
            </a:r>
            <a:r>
              <a:rPr lang="zh-CN" altLang="en-US" sz="2800" b="1" dirty="0">
                <a:latin typeface="微软雅黑" pitchFamily="34" charset="-122"/>
                <a:ea typeface="微软雅黑" pitchFamily="34" charset="-122"/>
                <a:cs typeface="Times New Roman" pitchFamily="18" charset="0"/>
              </a:rPr>
              <a:t>”的原则</a:t>
            </a:r>
            <a:r>
              <a:rPr lang="zh-CN" altLang="en-US" sz="2800" b="1" dirty="0" smtClean="0">
                <a:latin typeface="微软雅黑" pitchFamily="34" charset="-122"/>
                <a:ea typeface="微软雅黑" pitchFamily="34" charset="-122"/>
                <a:cs typeface="Times New Roman" pitchFamily="18" charset="0"/>
              </a:rPr>
              <a:t>，各级调查办公室必须严格监督检查本级的安全保密管理</a:t>
            </a:r>
            <a:r>
              <a:rPr lang="zh-CN" altLang="en-US" sz="2800" b="1" dirty="0">
                <a:latin typeface="微软雅黑" pitchFamily="34" charset="-122"/>
                <a:ea typeface="微软雅黑" pitchFamily="34" charset="-122"/>
                <a:cs typeface="Times New Roman" pitchFamily="18" charset="0"/>
              </a:rPr>
              <a:t>工作</a:t>
            </a:r>
            <a:r>
              <a:rPr lang="zh-CN" altLang="en-US" sz="2800" b="1" dirty="0" smtClean="0">
                <a:latin typeface="微软雅黑" pitchFamily="34" charset="-122"/>
                <a:ea typeface="微软雅黑" pitchFamily="34" charset="-122"/>
                <a:cs typeface="Times New Roman" pitchFamily="18" charset="0"/>
              </a:rPr>
              <a:t>。</a:t>
            </a:r>
            <a:endParaRPr lang="en-US" altLang="zh-CN" sz="2800" b="1"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r>
              <a:rPr lang="zh-CN" altLang="en-US" sz="2800" b="1" dirty="0">
                <a:latin typeface="微软雅黑" pitchFamily="34" charset="-122"/>
                <a:ea typeface="微软雅黑" pitchFamily="34" charset="-122"/>
                <a:cs typeface="Times New Roman" pitchFamily="18" charset="0"/>
              </a:rPr>
              <a:t>各级调查</a:t>
            </a:r>
            <a:r>
              <a:rPr lang="zh-CN" altLang="en-US" sz="2800" b="1" dirty="0" smtClean="0">
                <a:latin typeface="微软雅黑" pitchFamily="34" charset="-122"/>
                <a:ea typeface="微软雅黑" pitchFamily="34" charset="-122"/>
                <a:cs typeface="Times New Roman" pitchFamily="18" charset="0"/>
              </a:rPr>
              <a:t>办公室只能在</a:t>
            </a:r>
            <a:r>
              <a:rPr lang="zh-CN" altLang="en-US" sz="2800" b="1" dirty="0">
                <a:latin typeface="微软雅黑" pitchFamily="34" charset="-122"/>
                <a:ea typeface="微软雅黑" pitchFamily="34" charset="-122"/>
                <a:cs typeface="Times New Roman" pitchFamily="18" charset="0"/>
              </a:rPr>
              <a:t>权限范围内负责审批使用涉</a:t>
            </a:r>
            <a:r>
              <a:rPr lang="zh-CN" altLang="en-US" sz="2800" b="1" dirty="0" smtClean="0">
                <a:latin typeface="微软雅黑" pitchFamily="34" charset="-122"/>
                <a:ea typeface="微软雅黑" pitchFamily="34" charset="-122"/>
                <a:cs typeface="Times New Roman" pitchFamily="18" charset="0"/>
              </a:rPr>
              <a:t>密数据的申请。</a:t>
            </a:r>
            <a:endParaRPr lang="en-US" altLang="zh-CN" sz="2800" b="1"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endParaRPr lang="en-US" altLang="zh-CN" sz="2800" b="1"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endParaRPr lang="en-US" altLang="zh-CN" sz="2800" b="1"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endParaRPr lang="en-US" altLang="zh-CN" sz="2800" b="1" dirty="0" smtClean="0">
              <a:latin typeface="微软雅黑" pitchFamily="34" charset="-122"/>
              <a:ea typeface="微软雅黑" pitchFamily="34" charset="-122"/>
              <a:cs typeface="Times New Roman" pitchFamily="18" charset="0"/>
            </a:endParaRPr>
          </a:p>
        </p:txBody>
      </p:sp>
      <p:grpSp>
        <p:nvGrpSpPr>
          <p:cNvPr id="6" name="Group 79"/>
          <p:cNvGrpSpPr>
            <a:grpSpLocks/>
          </p:cNvGrpSpPr>
          <p:nvPr/>
        </p:nvGrpSpPr>
        <p:grpSpPr bwMode="auto">
          <a:xfrm>
            <a:off x="5724128" y="4221089"/>
            <a:ext cx="2232248" cy="1780210"/>
            <a:chOff x="0" y="0"/>
            <a:chExt cx="5458" cy="4151"/>
          </a:xfrm>
        </p:grpSpPr>
        <p:sp>
          <p:nvSpPr>
            <p:cNvPr id="7" name="未知"/>
            <p:cNvSpPr>
              <a:spLocks/>
            </p:cNvSpPr>
            <p:nvPr/>
          </p:nvSpPr>
          <p:spPr bwMode="auto">
            <a:xfrm>
              <a:off x="0" y="0"/>
              <a:ext cx="5458" cy="3926"/>
            </a:xfrm>
            <a:custGeom>
              <a:avLst/>
              <a:gdLst/>
              <a:ahLst/>
              <a:cxnLst>
                <a:cxn ang="0">
                  <a:pos x="162" y="139"/>
                </a:cxn>
                <a:cxn ang="0">
                  <a:pos x="120" y="149"/>
                </a:cxn>
                <a:cxn ang="0">
                  <a:pos x="85" y="198"/>
                </a:cxn>
                <a:cxn ang="0">
                  <a:pos x="60" y="252"/>
                </a:cxn>
                <a:cxn ang="0">
                  <a:pos x="12" y="270"/>
                </a:cxn>
                <a:cxn ang="0">
                  <a:pos x="4" y="303"/>
                </a:cxn>
                <a:cxn ang="0">
                  <a:pos x="14" y="328"/>
                </a:cxn>
                <a:cxn ang="0">
                  <a:pos x="55" y="360"/>
                </a:cxn>
                <a:cxn ang="0">
                  <a:pos x="68" y="403"/>
                </a:cxn>
                <a:cxn ang="0">
                  <a:pos x="68" y="430"/>
                </a:cxn>
                <a:cxn ang="0">
                  <a:pos x="122" y="450"/>
                </a:cxn>
                <a:cxn ang="0">
                  <a:pos x="146" y="463"/>
                </a:cxn>
                <a:cxn ang="0">
                  <a:pos x="194" y="477"/>
                </a:cxn>
                <a:cxn ang="0">
                  <a:pos x="267" y="466"/>
                </a:cxn>
                <a:cxn ang="0">
                  <a:pos x="299" y="457"/>
                </a:cxn>
                <a:cxn ang="0">
                  <a:pos x="314" y="471"/>
                </a:cxn>
                <a:cxn ang="0">
                  <a:pos x="335" y="506"/>
                </a:cxn>
                <a:cxn ang="0">
                  <a:pos x="333" y="533"/>
                </a:cxn>
                <a:cxn ang="0">
                  <a:pos x="342" y="554"/>
                </a:cxn>
                <a:cxn ang="0">
                  <a:pos x="374" y="578"/>
                </a:cxn>
                <a:cxn ang="0">
                  <a:pos x="386" y="557"/>
                </a:cxn>
                <a:cxn ang="0">
                  <a:pos x="405" y="554"/>
                </a:cxn>
                <a:cxn ang="0">
                  <a:pos x="432" y="553"/>
                </a:cxn>
                <a:cxn ang="0">
                  <a:pos x="460" y="574"/>
                </a:cxn>
                <a:cxn ang="0">
                  <a:pos x="487" y="592"/>
                </a:cxn>
                <a:cxn ang="0">
                  <a:pos x="532" y="558"/>
                </a:cxn>
                <a:cxn ang="0">
                  <a:pos x="606" y="519"/>
                </a:cxn>
                <a:cxn ang="0">
                  <a:pos x="634" y="472"/>
                </a:cxn>
                <a:cxn ang="0">
                  <a:pos x="643" y="442"/>
                </a:cxn>
                <a:cxn ang="0">
                  <a:pos x="639" y="423"/>
                </a:cxn>
                <a:cxn ang="0">
                  <a:pos x="614" y="369"/>
                </a:cxn>
                <a:cxn ang="0">
                  <a:pos x="634" y="335"/>
                </a:cxn>
                <a:cxn ang="0">
                  <a:pos x="633" y="316"/>
                </a:cxn>
                <a:cxn ang="0">
                  <a:pos x="589" y="305"/>
                </a:cxn>
                <a:cxn ang="0">
                  <a:pos x="621" y="273"/>
                </a:cxn>
                <a:cxn ang="0">
                  <a:pos x="637" y="296"/>
                </a:cxn>
                <a:cxn ang="0">
                  <a:pos x="691" y="267"/>
                </a:cxn>
                <a:cxn ang="0">
                  <a:pos x="734" y="249"/>
                </a:cxn>
                <a:cxn ang="0">
                  <a:pos x="757" y="225"/>
                </a:cxn>
                <a:cxn ang="0">
                  <a:pos x="775" y="183"/>
                </a:cxn>
                <a:cxn ang="0">
                  <a:pos x="815" y="137"/>
                </a:cxn>
                <a:cxn ang="0">
                  <a:pos x="763" y="109"/>
                </a:cxn>
                <a:cxn ang="0">
                  <a:pos x="727" y="84"/>
                </a:cxn>
                <a:cxn ang="0">
                  <a:pos x="697" y="12"/>
                </a:cxn>
                <a:cxn ang="0">
                  <a:pos x="630" y="11"/>
                </a:cxn>
                <a:cxn ang="0">
                  <a:pos x="606" y="73"/>
                </a:cxn>
                <a:cxn ang="0">
                  <a:pos x="565" y="116"/>
                </a:cxn>
                <a:cxn ang="0">
                  <a:pos x="605" y="129"/>
                </a:cxn>
                <a:cxn ang="0">
                  <a:pos x="576" y="158"/>
                </a:cxn>
                <a:cxn ang="0">
                  <a:pos x="516" y="179"/>
                </a:cxn>
                <a:cxn ang="0">
                  <a:pos x="479" y="228"/>
                </a:cxn>
                <a:cxn ang="0">
                  <a:pos x="370" y="226"/>
                </a:cxn>
                <a:cxn ang="0">
                  <a:pos x="238" y="178"/>
                </a:cxn>
                <a:cxn ang="0">
                  <a:pos x="222" y="124"/>
                </a:cxn>
                <a:cxn ang="0">
                  <a:pos x="234" y="153"/>
                </a:cxn>
              </a:cxnLst>
              <a:rect l="0" t="0" r="r" b="b"/>
              <a:pathLst>
                <a:path w="822" h="592">
                  <a:moveTo>
                    <a:pt x="177" y="96"/>
                  </a:moveTo>
                  <a:cubicBezTo>
                    <a:pt x="175" y="99"/>
                    <a:pt x="172" y="99"/>
                    <a:pt x="171" y="102"/>
                  </a:cubicBezTo>
                  <a:cubicBezTo>
                    <a:pt x="171" y="105"/>
                    <a:pt x="171" y="107"/>
                    <a:pt x="170" y="109"/>
                  </a:cubicBezTo>
                  <a:cubicBezTo>
                    <a:pt x="170" y="110"/>
                    <a:pt x="168" y="110"/>
                    <a:pt x="167" y="111"/>
                  </a:cubicBezTo>
                  <a:cubicBezTo>
                    <a:pt x="163" y="111"/>
                    <a:pt x="162" y="112"/>
                    <a:pt x="158" y="112"/>
                  </a:cubicBezTo>
                  <a:cubicBezTo>
                    <a:pt x="155" y="122"/>
                    <a:pt x="160" y="129"/>
                    <a:pt x="162" y="139"/>
                  </a:cubicBezTo>
                  <a:cubicBezTo>
                    <a:pt x="161" y="139"/>
                    <a:pt x="151" y="144"/>
                    <a:pt x="150" y="144"/>
                  </a:cubicBezTo>
                  <a:cubicBezTo>
                    <a:pt x="147" y="144"/>
                    <a:pt x="145" y="140"/>
                    <a:pt x="145" y="140"/>
                  </a:cubicBezTo>
                  <a:cubicBezTo>
                    <a:pt x="139" y="141"/>
                    <a:pt x="141" y="141"/>
                    <a:pt x="135" y="140"/>
                  </a:cubicBezTo>
                  <a:cubicBezTo>
                    <a:pt x="133" y="139"/>
                    <a:pt x="128" y="137"/>
                    <a:pt x="128" y="137"/>
                  </a:cubicBezTo>
                  <a:cubicBezTo>
                    <a:pt x="122" y="139"/>
                    <a:pt x="126" y="142"/>
                    <a:pt x="125" y="144"/>
                  </a:cubicBezTo>
                  <a:lnTo>
                    <a:pt x="120" y="149"/>
                  </a:lnTo>
                  <a:lnTo>
                    <a:pt x="116" y="161"/>
                  </a:lnTo>
                  <a:lnTo>
                    <a:pt x="114" y="172"/>
                  </a:lnTo>
                  <a:cubicBezTo>
                    <a:pt x="126" y="183"/>
                    <a:pt x="108" y="175"/>
                    <a:pt x="85" y="182"/>
                  </a:cubicBezTo>
                  <a:cubicBezTo>
                    <a:pt x="84" y="182"/>
                    <a:pt x="83" y="186"/>
                    <a:pt x="82" y="187"/>
                  </a:cubicBezTo>
                  <a:cubicBezTo>
                    <a:pt x="85" y="191"/>
                    <a:pt x="84" y="188"/>
                    <a:pt x="87" y="190"/>
                  </a:cubicBezTo>
                  <a:cubicBezTo>
                    <a:pt x="86" y="194"/>
                    <a:pt x="85" y="194"/>
                    <a:pt x="85" y="198"/>
                  </a:cubicBezTo>
                  <a:cubicBezTo>
                    <a:pt x="85" y="200"/>
                    <a:pt x="90" y="207"/>
                    <a:pt x="90" y="208"/>
                  </a:cubicBezTo>
                  <a:cubicBezTo>
                    <a:pt x="91" y="226"/>
                    <a:pt x="90" y="221"/>
                    <a:pt x="82" y="226"/>
                  </a:cubicBezTo>
                  <a:cubicBezTo>
                    <a:pt x="82" y="228"/>
                    <a:pt x="85" y="230"/>
                    <a:pt x="85" y="231"/>
                  </a:cubicBezTo>
                  <a:cubicBezTo>
                    <a:pt x="85" y="235"/>
                    <a:pt x="83" y="237"/>
                    <a:pt x="82" y="241"/>
                  </a:cubicBezTo>
                  <a:cubicBezTo>
                    <a:pt x="81" y="244"/>
                    <a:pt x="78" y="244"/>
                    <a:pt x="74" y="246"/>
                  </a:cubicBezTo>
                  <a:cubicBezTo>
                    <a:pt x="70" y="248"/>
                    <a:pt x="63" y="249"/>
                    <a:pt x="60" y="252"/>
                  </a:cubicBezTo>
                  <a:cubicBezTo>
                    <a:pt x="56" y="253"/>
                    <a:pt x="59" y="258"/>
                    <a:pt x="56" y="259"/>
                  </a:cubicBezTo>
                  <a:cubicBezTo>
                    <a:pt x="52" y="260"/>
                    <a:pt x="41" y="257"/>
                    <a:pt x="38" y="258"/>
                  </a:cubicBezTo>
                  <a:cubicBezTo>
                    <a:pt x="33" y="259"/>
                    <a:pt x="35" y="265"/>
                    <a:pt x="33" y="267"/>
                  </a:cubicBezTo>
                  <a:cubicBezTo>
                    <a:pt x="32" y="269"/>
                    <a:pt x="29" y="272"/>
                    <a:pt x="27" y="272"/>
                  </a:cubicBezTo>
                  <a:cubicBezTo>
                    <a:pt x="26" y="272"/>
                    <a:pt x="27" y="269"/>
                    <a:pt x="24" y="269"/>
                  </a:cubicBezTo>
                  <a:cubicBezTo>
                    <a:pt x="19" y="270"/>
                    <a:pt x="17" y="268"/>
                    <a:pt x="12" y="270"/>
                  </a:cubicBezTo>
                  <a:cubicBezTo>
                    <a:pt x="11" y="270"/>
                    <a:pt x="11" y="273"/>
                    <a:pt x="10" y="273"/>
                  </a:cubicBezTo>
                  <a:cubicBezTo>
                    <a:pt x="9" y="274"/>
                    <a:pt x="7" y="274"/>
                    <a:pt x="5" y="275"/>
                  </a:cubicBezTo>
                  <a:cubicBezTo>
                    <a:pt x="4" y="279"/>
                    <a:pt x="2" y="282"/>
                    <a:pt x="0" y="287"/>
                  </a:cubicBezTo>
                  <a:cubicBezTo>
                    <a:pt x="0" y="290"/>
                    <a:pt x="3" y="289"/>
                    <a:pt x="4" y="292"/>
                  </a:cubicBezTo>
                  <a:cubicBezTo>
                    <a:pt x="5" y="294"/>
                    <a:pt x="3" y="297"/>
                    <a:pt x="4" y="299"/>
                  </a:cubicBezTo>
                  <a:cubicBezTo>
                    <a:pt x="4" y="301"/>
                    <a:pt x="3" y="302"/>
                    <a:pt x="4" y="303"/>
                  </a:cubicBezTo>
                  <a:cubicBezTo>
                    <a:pt x="4" y="304"/>
                    <a:pt x="5" y="304"/>
                    <a:pt x="6" y="304"/>
                  </a:cubicBezTo>
                  <a:cubicBezTo>
                    <a:pt x="7" y="305"/>
                    <a:pt x="8" y="301"/>
                    <a:pt x="10" y="302"/>
                  </a:cubicBezTo>
                  <a:cubicBezTo>
                    <a:pt x="13" y="303"/>
                    <a:pt x="17" y="307"/>
                    <a:pt x="18" y="310"/>
                  </a:cubicBezTo>
                  <a:cubicBezTo>
                    <a:pt x="18" y="312"/>
                    <a:pt x="21" y="315"/>
                    <a:pt x="20" y="318"/>
                  </a:cubicBezTo>
                  <a:cubicBezTo>
                    <a:pt x="19" y="319"/>
                    <a:pt x="20" y="322"/>
                    <a:pt x="20" y="323"/>
                  </a:cubicBezTo>
                  <a:cubicBezTo>
                    <a:pt x="20" y="324"/>
                    <a:pt x="13" y="326"/>
                    <a:pt x="14" y="328"/>
                  </a:cubicBezTo>
                  <a:cubicBezTo>
                    <a:pt x="15" y="329"/>
                    <a:pt x="22" y="329"/>
                    <a:pt x="24" y="329"/>
                  </a:cubicBezTo>
                  <a:cubicBezTo>
                    <a:pt x="27" y="330"/>
                    <a:pt x="28" y="331"/>
                    <a:pt x="29" y="333"/>
                  </a:cubicBezTo>
                  <a:cubicBezTo>
                    <a:pt x="31" y="346"/>
                    <a:pt x="25" y="333"/>
                    <a:pt x="32" y="344"/>
                  </a:cubicBezTo>
                  <a:cubicBezTo>
                    <a:pt x="34" y="349"/>
                    <a:pt x="36" y="348"/>
                    <a:pt x="39" y="350"/>
                  </a:cubicBezTo>
                  <a:lnTo>
                    <a:pt x="48" y="350"/>
                  </a:lnTo>
                  <a:lnTo>
                    <a:pt x="55" y="360"/>
                  </a:lnTo>
                  <a:lnTo>
                    <a:pt x="55" y="367"/>
                  </a:lnTo>
                  <a:cubicBezTo>
                    <a:pt x="56" y="372"/>
                    <a:pt x="55" y="373"/>
                    <a:pt x="58" y="377"/>
                  </a:cubicBezTo>
                  <a:cubicBezTo>
                    <a:pt x="59" y="379"/>
                    <a:pt x="61" y="379"/>
                    <a:pt x="61" y="379"/>
                  </a:cubicBezTo>
                  <a:cubicBezTo>
                    <a:pt x="62" y="381"/>
                    <a:pt x="60" y="384"/>
                    <a:pt x="61" y="386"/>
                  </a:cubicBezTo>
                  <a:cubicBezTo>
                    <a:pt x="61" y="389"/>
                    <a:pt x="66" y="393"/>
                    <a:pt x="67" y="395"/>
                  </a:cubicBezTo>
                  <a:cubicBezTo>
                    <a:pt x="68" y="398"/>
                    <a:pt x="70" y="401"/>
                    <a:pt x="68" y="403"/>
                  </a:cubicBezTo>
                  <a:cubicBezTo>
                    <a:pt x="66" y="411"/>
                    <a:pt x="65" y="405"/>
                    <a:pt x="59" y="406"/>
                  </a:cubicBezTo>
                  <a:cubicBezTo>
                    <a:pt x="57" y="406"/>
                    <a:pt x="60" y="411"/>
                    <a:pt x="59" y="412"/>
                  </a:cubicBezTo>
                  <a:cubicBezTo>
                    <a:pt x="59" y="413"/>
                    <a:pt x="62" y="410"/>
                    <a:pt x="62" y="411"/>
                  </a:cubicBezTo>
                  <a:cubicBezTo>
                    <a:pt x="63" y="413"/>
                    <a:pt x="64" y="414"/>
                    <a:pt x="65" y="415"/>
                  </a:cubicBezTo>
                  <a:cubicBezTo>
                    <a:pt x="65" y="416"/>
                    <a:pt x="60" y="422"/>
                    <a:pt x="60" y="423"/>
                  </a:cubicBezTo>
                  <a:cubicBezTo>
                    <a:pt x="62" y="426"/>
                    <a:pt x="66" y="430"/>
                    <a:pt x="68" y="430"/>
                  </a:cubicBezTo>
                  <a:lnTo>
                    <a:pt x="71" y="427"/>
                  </a:lnTo>
                  <a:cubicBezTo>
                    <a:pt x="72" y="426"/>
                    <a:pt x="69" y="425"/>
                    <a:pt x="75" y="428"/>
                  </a:cubicBezTo>
                  <a:cubicBezTo>
                    <a:pt x="78" y="430"/>
                    <a:pt x="85" y="437"/>
                    <a:pt x="90" y="440"/>
                  </a:cubicBezTo>
                  <a:cubicBezTo>
                    <a:pt x="94" y="442"/>
                    <a:pt x="99" y="441"/>
                    <a:pt x="102" y="441"/>
                  </a:cubicBezTo>
                  <a:cubicBezTo>
                    <a:pt x="105" y="442"/>
                    <a:pt x="105" y="439"/>
                    <a:pt x="108" y="440"/>
                  </a:cubicBezTo>
                  <a:cubicBezTo>
                    <a:pt x="111" y="441"/>
                    <a:pt x="118" y="447"/>
                    <a:pt x="122" y="450"/>
                  </a:cubicBezTo>
                  <a:cubicBezTo>
                    <a:pt x="126" y="454"/>
                    <a:pt x="126" y="458"/>
                    <a:pt x="127" y="459"/>
                  </a:cubicBezTo>
                  <a:cubicBezTo>
                    <a:pt x="129" y="461"/>
                    <a:pt x="130" y="460"/>
                    <a:pt x="131" y="460"/>
                  </a:cubicBezTo>
                  <a:cubicBezTo>
                    <a:pt x="132" y="460"/>
                    <a:pt x="132" y="457"/>
                    <a:pt x="133" y="456"/>
                  </a:cubicBezTo>
                  <a:cubicBezTo>
                    <a:pt x="134" y="456"/>
                    <a:pt x="136" y="455"/>
                    <a:pt x="138" y="456"/>
                  </a:cubicBezTo>
                  <a:cubicBezTo>
                    <a:pt x="140" y="457"/>
                    <a:pt x="141" y="460"/>
                    <a:pt x="142" y="461"/>
                  </a:cubicBezTo>
                  <a:cubicBezTo>
                    <a:pt x="144" y="462"/>
                    <a:pt x="145" y="463"/>
                    <a:pt x="146" y="463"/>
                  </a:cubicBezTo>
                  <a:cubicBezTo>
                    <a:pt x="147" y="463"/>
                    <a:pt x="149" y="459"/>
                    <a:pt x="150" y="461"/>
                  </a:cubicBezTo>
                  <a:cubicBezTo>
                    <a:pt x="152" y="463"/>
                    <a:pt x="151" y="470"/>
                    <a:pt x="154" y="472"/>
                  </a:cubicBezTo>
                  <a:cubicBezTo>
                    <a:pt x="155" y="474"/>
                    <a:pt x="163" y="470"/>
                    <a:pt x="165" y="470"/>
                  </a:cubicBezTo>
                  <a:cubicBezTo>
                    <a:pt x="168" y="471"/>
                    <a:pt x="169" y="474"/>
                    <a:pt x="171" y="475"/>
                  </a:cubicBezTo>
                  <a:cubicBezTo>
                    <a:pt x="172" y="475"/>
                    <a:pt x="176" y="478"/>
                    <a:pt x="177" y="479"/>
                  </a:cubicBezTo>
                  <a:cubicBezTo>
                    <a:pt x="186" y="480"/>
                    <a:pt x="186" y="479"/>
                    <a:pt x="194" y="477"/>
                  </a:cubicBezTo>
                  <a:cubicBezTo>
                    <a:pt x="200" y="478"/>
                    <a:pt x="197" y="482"/>
                    <a:pt x="202" y="483"/>
                  </a:cubicBezTo>
                  <a:cubicBezTo>
                    <a:pt x="206" y="484"/>
                    <a:pt x="205" y="475"/>
                    <a:pt x="212" y="475"/>
                  </a:cubicBezTo>
                  <a:cubicBezTo>
                    <a:pt x="219" y="474"/>
                    <a:pt x="237" y="481"/>
                    <a:pt x="243" y="481"/>
                  </a:cubicBezTo>
                  <a:cubicBezTo>
                    <a:pt x="249" y="482"/>
                    <a:pt x="246" y="479"/>
                    <a:pt x="247" y="478"/>
                  </a:cubicBezTo>
                  <a:cubicBezTo>
                    <a:pt x="248" y="477"/>
                    <a:pt x="250" y="477"/>
                    <a:pt x="253" y="475"/>
                  </a:cubicBezTo>
                  <a:cubicBezTo>
                    <a:pt x="256" y="473"/>
                    <a:pt x="263" y="468"/>
                    <a:pt x="267" y="466"/>
                  </a:cubicBezTo>
                  <a:cubicBezTo>
                    <a:pt x="269" y="465"/>
                    <a:pt x="272" y="463"/>
                    <a:pt x="272" y="463"/>
                  </a:cubicBezTo>
                  <a:cubicBezTo>
                    <a:pt x="274" y="462"/>
                    <a:pt x="277" y="457"/>
                    <a:pt x="278" y="456"/>
                  </a:cubicBezTo>
                  <a:cubicBezTo>
                    <a:pt x="281" y="455"/>
                    <a:pt x="285" y="457"/>
                    <a:pt x="287" y="457"/>
                  </a:cubicBezTo>
                  <a:cubicBezTo>
                    <a:pt x="290" y="456"/>
                    <a:pt x="291" y="458"/>
                    <a:pt x="291" y="458"/>
                  </a:cubicBezTo>
                  <a:cubicBezTo>
                    <a:pt x="292" y="458"/>
                    <a:pt x="294" y="452"/>
                    <a:pt x="295" y="454"/>
                  </a:cubicBezTo>
                  <a:cubicBezTo>
                    <a:pt x="297" y="454"/>
                    <a:pt x="299" y="456"/>
                    <a:pt x="299" y="457"/>
                  </a:cubicBezTo>
                  <a:cubicBezTo>
                    <a:pt x="299" y="458"/>
                    <a:pt x="297" y="458"/>
                    <a:pt x="298" y="459"/>
                  </a:cubicBezTo>
                  <a:cubicBezTo>
                    <a:pt x="298" y="460"/>
                    <a:pt x="301" y="461"/>
                    <a:pt x="301" y="462"/>
                  </a:cubicBezTo>
                  <a:cubicBezTo>
                    <a:pt x="301" y="463"/>
                    <a:pt x="299" y="465"/>
                    <a:pt x="299" y="466"/>
                  </a:cubicBezTo>
                  <a:cubicBezTo>
                    <a:pt x="298" y="468"/>
                    <a:pt x="299" y="469"/>
                    <a:pt x="300" y="470"/>
                  </a:cubicBezTo>
                  <a:cubicBezTo>
                    <a:pt x="301" y="471"/>
                    <a:pt x="303" y="471"/>
                    <a:pt x="304" y="471"/>
                  </a:cubicBezTo>
                  <a:cubicBezTo>
                    <a:pt x="306" y="471"/>
                    <a:pt x="311" y="471"/>
                    <a:pt x="314" y="471"/>
                  </a:cubicBezTo>
                  <a:cubicBezTo>
                    <a:pt x="318" y="471"/>
                    <a:pt x="321" y="471"/>
                    <a:pt x="323" y="472"/>
                  </a:cubicBezTo>
                  <a:cubicBezTo>
                    <a:pt x="325" y="473"/>
                    <a:pt x="325" y="476"/>
                    <a:pt x="325" y="478"/>
                  </a:cubicBezTo>
                  <a:cubicBezTo>
                    <a:pt x="325" y="480"/>
                    <a:pt x="324" y="482"/>
                    <a:pt x="324" y="483"/>
                  </a:cubicBezTo>
                  <a:cubicBezTo>
                    <a:pt x="325" y="485"/>
                    <a:pt x="325" y="485"/>
                    <a:pt x="326" y="485"/>
                  </a:cubicBezTo>
                  <a:cubicBezTo>
                    <a:pt x="327" y="486"/>
                    <a:pt x="328" y="482"/>
                    <a:pt x="329" y="486"/>
                  </a:cubicBezTo>
                  <a:lnTo>
                    <a:pt x="335" y="506"/>
                  </a:lnTo>
                  <a:cubicBezTo>
                    <a:pt x="330" y="514"/>
                    <a:pt x="321" y="518"/>
                    <a:pt x="317" y="527"/>
                  </a:cubicBezTo>
                  <a:cubicBezTo>
                    <a:pt x="318" y="526"/>
                    <a:pt x="320" y="529"/>
                    <a:pt x="321" y="530"/>
                  </a:cubicBezTo>
                  <a:cubicBezTo>
                    <a:pt x="322" y="531"/>
                    <a:pt x="320" y="533"/>
                    <a:pt x="321" y="534"/>
                  </a:cubicBezTo>
                  <a:cubicBezTo>
                    <a:pt x="320" y="535"/>
                    <a:pt x="318" y="535"/>
                    <a:pt x="318" y="536"/>
                  </a:cubicBezTo>
                  <a:cubicBezTo>
                    <a:pt x="318" y="537"/>
                    <a:pt x="319" y="539"/>
                    <a:pt x="321" y="539"/>
                  </a:cubicBezTo>
                  <a:cubicBezTo>
                    <a:pt x="322" y="538"/>
                    <a:pt x="332" y="533"/>
                    <a:pt x="333" y="533"/>
                  </a:cubicBezTo>
                  <a:cubicBezTo>
                    <a:pt x="334" y="532"/>
                    <a:pt x="335" y="532"/>
                    <a:pt x="337" y="533"/>
                  </a:cubicBezTo>
                  <a:cubicBezTo>
                    <a:pt x="338" y="533"/>
                    <a:pt x="335" y="537"/>
                    <a:pt x="335" y="538"/>
                  </a:cubicBezTo>
                  <a:cubicBezTo>
                    <a:pt x="336" y="540"/>
                    <a:pt x="336" y="544"/>
                    <a:pt x="337" y="545"/>
                  </a:cubicBezTo>
                  <a:cubicBezTo>
                    <a:pt x="338" y="549"/>
                    <a:pt x="338" y="549"/>
                    <a:pt x="342" y="550"/>
                  </a:cubicBezTo>
                  <a:cubicBezTo>
                    <a:pt x="342" y="552"/>
                    <a:pt x="344" y="549"/>
                    <a:pt x="344" y="552"/>
                  </a:cubicBezTo>
                  <a:cubicBezTo>
                    <a:pt x="344" y="552"/>
                    <a:pt x="342" y="552"/>
                    <a:pt x="342" y="554"/>
                  </a:cubicBezTo>
                  <a:cubicBezTo>
                    <a:pt x="342" y="556"/>
                    <a:pt x="341" y="563"/>
                    <a:pt x="342" y="564"/>
                  </a:cubicBezTo>
                  <a:cubicBezTo>
                    <a:pt x="343" y="566"/>
                    <a:pt x="346" y="563"/>
                    <a:pt x="348" y="565"/>
                  </a:cubicBezTo>
                  <a:cubicBezTo>
                    <a:pt x="350" y="566"/>
                    <a:pt x="350" y="573"/>
                    <a:pt x="353" y="574"/>
                  </a:cubicBezTo>
                  <a:cubicBezTo>
                    <a:pt x="355" y="576"/>
                    <a:pt x="361" y="573"/>
                    <a:pt x="363" y="573"/>
                  </a:cubicBezTo>
                  <a:cubicBezTo>
                    <a:pt x="366" y="574"/>
                    <a:pt x="365" y="575"/>
                    <a:pt x="367" y="576"/>
                  </a:cubicBezTo>
                  <a:cubicBezTo>
                    <a:pt x="369" y="577"/>
                    <a:pt x="371" y="578"/>
                    <a:pt x="374" y="578"/>
                  </a:cubicBezTo>
                  <a:cubicBezTo>
                    <a:pt x="375" y="579"/>
                    <a:pt x="377" y="579"/>
                    <a:pt x="377" y="579"/>
                  </a:cubicBezTo>
                  <a:cubicBezTo>
                    <a:pt x="374" y="575"/>
                    <a:pt x="375" y="578"/>
                    <a:pt x="375" y="574"/>
                  </a:cubicBezTo>
                  <a:cubicBezTo>
                    <a:pt x="375" y="572"/>
                    <a:pt x="371" y="572"/>
                    <a:pt x="373" y="570"/>
                  </a:cubicBezTo>
                  <a:cubicBezTo>
                    <a:pt x="373" y="568"/>
                    <a:pt x="373" y="564"/>
                    <a:pt x="375" y="563"/>
                  </a:cubicBezTo>
                  <a:cubicBezTo>
                    <a:pt x="376" y="562"/>
                    <a:pt x="380" y="563"/>
                    <a:pt x="382" y="562"/>
                  </a:cubicBezTo>
                  <a:cubicBezTo>
                    <a:pt x="383" y="561"/>
                    <a:pt x="383" y="556"/>
                    <a:pt x="386" y="557"/>
                  </a:cubicBezTo>
                  <a:cubicBezTo>
                    <a:pt x="389" y="558"/>
                    <a:pt x="394" y="560"/>
                    <a:pt x="394" y="560"/>
                  </a:cubicBezTo>
                  <a:cubicBezTo>
                    <a:pt x="395" y="560"/>
                    <a:pt x="396" y="557"/>
                    <a:pt x="397" y="557"/>
                  </a:cubicBezTo>
                  <a:cubicBezTo>
                    <a:pt x="398" y="557"/>
                    <a:pt x="399" y="556"/>
                    <a:pt x="400" y="557"/>
                  </a:cubicBezTo>
                  <a:cubicBezTo>
                    <a:pt x="401" y="557"/>
                    <a:pt x="402" y="561"/>
                    <a:pt x="403" y="562"/>
                  </a:cubicBezTo>
                  <a:cubicBezTo>
                    <a:pt x="404" y="561"/>
                    <a:pt x="403" y="559"/>
                    <a:pt x="404" y="558"/>
                  </a:cubicBezTo>
                  <a:cubicBezTo>
                    <a:pt x="405" y="557"/>
                    <a:pt x="404" y="554"/>
                    <a:pt x="405" y="554"/>
                  </a:cubicBezTo>
                  <a:cubicBezTo>
                    <a:pt x="407" y="554"/>
                    <a:pt x="412" y="556"/>
                    <a:pt x="414" y="556"/>
                  </a:cubicBezTo>
                  <a:cubicBezTo>
                    <a:pt x="416" y="556"/>
                    <a:pt x="413" y="552"/>
                    <a:pt x="415" y="551"/>
                  </a:cubicBezTo>
                  <a:cubicBezTo>
                    <a:pt x="416" y="549"/>
                    <a:pt x="421" y="548"/>
                    <a:pt x="422" y="547"/>
                  </a:cubicBezTo>
                  <a:cubicBezTo>
                    <a:pt x="424" y="547"/>
                    <a:pt x="425" y="548"/>
                    <a:pt x="426" y="549"/>
                  </a:cubicBezTo>
                  <a:cubicBezTo>
                    <a:pt x="427" y="549"/>
                    <a:pt x="428" y="552"/>
                    <a:pt x="429" y="553"/>
                  </a:cubicBezTo>
                  <a:cubicBezTo>
                    <a:pt x="430" y="553"/>
                    <a:pt x="430" y="553"/>
                    <a:pt x="432" y="553"/>
                  </a:cubicBezTo>
                  <a:cubicBezTo>
                    <a:pt x="433" y="554"/>
                    <a:pt x="436" y="553"/>
                    <a:pt x="437" y="554"/>
                  </a:cubicBezTo>
                  <a:cubicBezTo>
                    <a:pt x="442" y="558"/>
                    <a:pt x="439" y="560"/>
                    <a:pt x="441" y="560"/>
                  </a:cubicBezTo>
                  <a:cubicBezTo>
                    <a:pt x="442" y="564"/>
                    <a:pt x="440" y="568"/>
                    <a:pt x="443" y="570"/>
                  </a:cubicBezTo>
                  <a:cubicBezTo>
                    <a:pt x="447" y="573"/>
                    <a:pt x="447" y="573"/>
                    <a:pt x="451" y="574"/>
                  </a:cubicBezTo>
                  <a:cubicBezTo>
                    <a:pt x="453" y="574"/>
                    <a:pt x="451" y="575"/>
                    <a:pt x="455" y="575"/>
                  </a:cubicBezTo>
                  <a:cubicBezTo>
                    <a:pt x="456" y="575"/>
                    <a:pt x="459" y="574"/>
                    <a:pt x="460" y="574"/>
                  </a:cubicBezTo>
                  <a:cubicBezTo>
                    <a:pt x="461" y="574"/>
                    <a:pt x="461" y="575"/>
                    <a:pt x="462" y="575"/>
                  </a:cubicBezTo>
                  <a:cubicBezTo>
                    <a:pt x="463" y="575"/>
                    <a:pt x="464" y="573"/>
                    <a:pt x="466" y="573"/>
                  </a:cubicBezTo>
                  <a:cubicBezTo>
                    <a:pt x="468" y="573"/>
                    <a:pt x="474" y="574"/>
                    <a:pt x="476" y="575"/>
                  </a:cubicBezTo>
                  <a:cubicBezTo>
                    <a:pt x="477" y="576"/>
                    <a:pt x="478" y="577"/>
                    <a:pt x="479" y="578"/>
                  </a:cubicBezTo>
                  <a:cubicBezTo>
                    <a:pt x="480" y="582"/>
                    <a:pt x="478" y="587"/>
                    <a:pt x="479" y="590"/>
                  </a:cubicBezTo>
                  <a:cubicBezTo>
                    <a:pt x="480" y="592"/>
                    <a:pt x="486" y="591"/>
                    <a:pt x="487" y="592"/>
                  </a:cubicBezTo>
                  <a:cubicBezTo>
                    <a:pt x="498" y="589"/>
                    <a:pt x="487" y="587"/>
                    <a:pt x="490" y="580"/>
                  </a:cubicBezTo>
                  <a:cubicBezTo>
                    <a:pt x="492" y="578"/>
                    <a:pt x="497" y="579"/>
                    <a:pt x="500" y="579"/>
                  </a:cubicBezTo>
                  <a:cubicBezTo>
                    <a:pt x="502" y="579"/>
                    <a:pt x="500" y="583"/>
                    <a:pt x="505" y="582"/>
                  </a:cubicBezTo>
                  <a:cubicBezTo>
                    <a:pt x="509" y="571"/>
                    <a:pt x="515" y="575"/>
                    <a:pt x="528" y="574"/>
                  </a:cubicBezTo>
                  <a:cubicBezTo>
                    <a:pt x="532" y="571"/>
                    <a:pt x="532" y="567"/>
                    <a:pt x="532" y="565"/>
                  </a:cubicBezTo>
                  <a:cubicBezTo>
                    <a:pt x="533" y="562"/>
                    <a:pt x="531" y="559"/>
                    <a:pt x="532" y="558"/>
                  </a:cubicBezTo>
                  <a:cubicBezTo>
                    <a:pt x="532" y="557"/>
                    <a:pt x="534" y="557"/>
                    <a:pt x="535" y="557"/>
                  </a:cubicBezTo>
                  <a:cubicBezTo>
                    <a:pt x="567" y="554"/>
                    <a:pt x="555" y="560"/>
                    <a:pt x="567" y="554"/>
                  </a:cubicBezTo>
                  <a:cubicBezTo>
                    <a:pt x="577" y="551"/>
                    <a:pt x="589" y="541"/>
                    <a:pt x="594" y="536"/>
                  </a:cubicBezTo>
                  <a:cubicBezTo>
                    <a:pt x="598" y="531"/>
                    <a:pt x="592" y="528"/>
                    <a:pt x="594" y="525"/>
                  </a:cubicBezTo>
                  <a:cubicBezTo>
                    <a:pt x="598" y="524"/>
                    <a:pt x="602" y="525"/>
                    <a:pt x="605" y="523"/>
                  </a:cubicBezTo>
                  <a:cubicBezTo>
                    <a:pt x="606" y="522"/>
                    <a:pt x="605" y="520"/>
                    <a:pt x="606" y="519"/>
                  </a:cubicBezTo>
                  <a:cubicBezTo>
                    <a:pt x="607" y="518"/>
                    <a:pt x="609" y="519"/>
                    <a:pt x="610" y="518"/>
                  </a:cubicBezTo>
                  <a:cubicBezTo>
                    <a:pt x="615" y="510"/>
                    <a:pt x="611" y="502"/>
                    <a:pt x="615" y="496"/>
                  </a:cubicBezTo>
                  <a:cubicBezTo>
                    <a:pt x="616" y="494"/>
                    <a:pt x="620" y="496"/>
                    <a:pt x="623" y="495"/>
                  </a:cubicBezTo>
                  <a:cubicBezTo>
                    <a:pt x="625" y="491"/>
                    <a:pt x="624" y="486"/>
                    <a:pt x="626" y="482"/>
                  </a:cubicBezTo>
                  <a:cubicBezTo>
                    <a:pt x="627" y="479"/>
                    <a:pt x="630" y="478"/>
                    <a:pt x="632" y="477"/>
                  </a:cubicBezTo>
                  <a:cubicBezTo>
                    <a:pt x="633" y="475"/>
                    <a:pt x="633" y="472"/>
                    <a:pt x="634" y="472"/>
                  </a:cubicBezTo>
                  <a:cubicBezTo>
                    <a:pt x="635" y="471"/>
                    <a:pt x="638" y="477"/>
                    <a:pt x="639" y="475"/>
                  </a:cubicBezTo>
                  <a:cubicBezTo>
                    <a:pt x="648" y="469"/>
                    <a:pt x="637" y="469"/>
                    <a:pt x="641" y="458"/>
                  </a:cubicBezTo>
                  <a:cubicBezTo>
                    <a:pt x="642" y="455"/>
                    <a:pt x="641" y="463"/>
                    <a:pt x="645" y="456"/>
                  </a:cubicBezTo>
                  <a:cubicBezTo>
                    <a:pt x="645" y="451"/>
                    <a:pt x="643" y="452"/>
                    <a:pt x="640" y="448"/>
                  </a:cubicBezTo>
                  <a:cubicBezTo>
                    <a:pt x="649" y="445"/>
                    <a:pt x="647" y="448"/>
                    <a:pt x="649" y="442"/>
                  </a:cubicBezTo>
                  <a:cubicBezTo>
                    <a:pt x="649" y="441"/>
                    <a:pt x="647" y="442"/>
                    <a:pt x="643" y="442"/>
                  </a:cubicBezTo>
                  <a:cubicBezTo>
                    <a:pt x="641" y="441"/>
                    <a:pt x="640" y="439"/>
                    <a:pt x="638" y="439"/>
                  </a:cubicBezTo>
                  <a:cubicBezTo>
                    <a:pt x="636" y="438"/>
                    <a:pt x="632" y="440"/>
                    <a:pt x="630" y="440"/>
                  </a:cubicBezTo>
                  <a:cubicBezTo>
                    <a:pt x="628" y="440"/>
                    <a:pt x="626" y="440"/>
                    <a:pt x="627" y="439"/>
                  </a:cubicBezTo>
                  <a:cubicBezTo>
                    <a:pt x="625" y="437"/>
                    <a:pt x="634" y="434"/>
                    <a:pt x="636" y="433"/>
                  </a:cubicBezTo>
                  <a:cubicBezTo>
                    <a:pt x="639" y="432"/>
                    <a:pt x="642" y="434"/>
                    <a:pt x="642" y="433"/>
                  </a:cubicBezTo>
                  <a:cubicBezTo>
                    <a:pt x="644" y="427"/>
                    <a:pt x="645" y="425"/>
                    <a:pt x="639" y="423"/>
                  </a:cubicBezTo>
                  <a:cubicBezTo>
                    <a:pt x="638" y="422"/>
                    <a:pt x="637" y="420"/>
                    <a:pt x="635" y="419"/>
                  </a:cubicBezTo>
                  <a:cubicBezTo>
                    <a:pt x="632" y="417"/>
                    <a:pt x="620" y="416"/>
                    <a:pt x="627" y="412"/>
                  </a:cubicBezTo>
                  <a:cubicBezTo>
                    <a:pt x="632" y="413"/>
                    <a:pt x="637" y="416"/>
                    <a:pt x="641" y="413"/>
                  </a:cubicBezTo>
                  <a:cubicBezTo>
                    <a:pt x="644" y="413"/>
                    <a:pt x="648" y="418"/>
                    <a:pt x="646" y="415"/>
                  </a:cubicBezTo>
                  <a:cubicBezTo>
                    <a:pt x="644" y="412"/>
                    <a:pt x="636" y="403"/>
                    <a:pt x="630" y="395"/>
                  </a:cubicBezTo>
                  <a:cubicBezTo>
                    <a:pt x="627" y="383"/>
                    <a:pt x="624" y="376"/>
                    <a:pt x="614" y="369"/>
                  </a:cubicBezTo>
                  <a:cubicBezTo>
                    <a:pt x="611" y="365"/>
                    <a:pt x="608" y="361"/>
                    <a:pt x="613" y="356"/>
                  </a:cubicBezTo>
                  <a:cubicBezTo>
                    <a:pt x="615" y="354"/>
                    <a:pt x="617" y="352"/>
                    <a:pt x="617" y="352"/>
                  </a:cubicBezTo>
                  <a:cubicBezTo>
                    <a:pt x="619" y="351"/>
                    <a:pt x="623" y="349"/>
                    <a:pt x="624" y="348"/>
                  </a:cubicBezTo>
                  <a:cubicBezTo>
                    <a:pt x="625" y="346"/>
                    <a:pt x="623" y="342"/>
                    <a:pt x="623" y="341"/>
                  </a:cubicBezTo>
                  <a:cubicBezTo>
                    <a:pt x="625" y="339"/>
                    <a:pt x="625" y="343"/>
                    <a:pt x="627" y="342"/>
                  </a:cubicBezTo>
                  <a:cubicBezTo>
                    <a:pt x="629" y="341"/>
                    <a:pt x="632" y="337"/>
                    <a:pt x="634" y="335"/>
                  </a:cubicBezTo>
                  <a:cubicBezTo>
                    <a:pt x="637" y="333"/>
                    <a:pt x="636" y="333"/>
                    <a:pt x="639" y="332"/>
                  </a:cubicBezTo>
                  <a:cubicBezTo>
                    <a:pt x="643" y="331"/>
                    <a:pt x="651" y="331"/>
                    <a:pt x="653" y="329"/>
                  </a:cubicBezTo>
                  <a:cubicBezTo>
                    <a:pt x="656" y="327"/>
                    <a:pt x="656" y="324"/>
                    <a:pt x="655" y="322"/>
                  </a:cubicBezTo>
                  <a:cubicBezTo>
                    <a:pt x="654" y="321"/>
                    <a:pt x="650" y="321"/>
                    <a:pt x="648" y="321"/>
                  </a:cubicBezTo>
                  <a:cubicBezTo>
                    <a:pt x="646" y="321"/>
                    <a:pt x="645" y="322"/>
                    <a:pt x="642" y="322"/>
                  </a:cubicBezTo>
                  <a:cubicBezTo>
                    <a:pt x="640" y="321"/>
                    <a:pt x="637" y="316"/>
                    <a:pt x="633" y="316"/>
                  </a:cubicBezTo>
                  <a:cubicBezTo>
                    <a:pt x="629" y="315"/>
                    <a:pt x="625" y="318"/>
                    <a:pt x="622" y="320"/>
                  </a:cubicBezTo>
                  <a:cubicBezTo>
                    <a:pt x="619" y="323"/>
                    <a:pt x="620" y="329"/>
                    <a:pt x="617" y="330"/>
                  </a:cubicBezTo>
                  <a:cubicBezTo>
                    <a:pt x="613" y="329"/>
                    <a:pt x="610" y="327"/>
                    <a:pt x="606" y="325"/>
                  </a:cubicBezTo>
                  <a:cubicBezTo>
                    <a:pt x="605" y="323"/>
                    <a:pt x="602" y="314"/>
                    <a:pt x="600" y="313"/>
                  </a:cubicBezTo>
                  <a:cubicBezTo>
                    <a:pt x="597" y="311"/>
                    <a:pt x="593" y="316"/>
                    <a:pt x="593" y="316"/>
                  </a:cubicBezTo>
                  <a:cubicBezTo>
                    <a:pt x="591" y="312"/>
                    <a:pt x="591" y="309"/>
                    <a:pt x="589" y="305"/>
                  </a:cubicBezTo>
                  <a:cubicBezTo>
                    <a:pt x="588" y="302"/>
                    <a:pt x="590" y="298"/>
                    <a:pt x="590" y="298"/>
                  </a:cubicBezTo>
                  <a:cubicBezTo>
                    <a:pt x="591" y="296"/>
                    <a:pt x="591" y="291"/>
                    <a:pt x="593" y="290"/>
                  </a:cubicBezTo>
                  <a:cubicBezTo>
                    <a:pt x="595" y="289"/>
                    <a:pt x="601" y="291"/>
                    <a:pt x="603" y="291"/>
                  </a:cubicBezTo>
                  <a:cubicBezTo>
                    <a:pt x="605" y="290"/>
                    <a:pt x="603" y="290"/>
                    <a:pt x="605" y="288"/>
                  </a:cubicBezTo>
                  <a:cubicBezTo>
                    <a:pt x="609" y="285"/>
                    <a:pt x="612" y="282"/>
                    <a:pt x="615" y="278"/>
                  </a:cubicBezTo>
                  <a:cubicBezTo>
                    <a:pt x="617" y="275"/>
                    <a:pt x="617" y="276"/>
                    <a:pt x="621" y="273"/>
                  </a:cubicBezTo>
                  <a:cubicBezTo>
                    <a:pt x="624" y="271"/>
                    <a:pt x="634" y="266"/>
                    <a:pt x="636" y="264"/>
                  </a:cubicBezTo>
                  <a:cubicBezTo>
                    <a:pt x="639" y="262"/>
                    <a:pt x="635" y="261"/>
                    <a:pt x="636" y="261"/>
                  </a:cubicBezTo>
                  <a:cubicBezTo>
                    <a:pt x="638" y="262"/>
                    <a:pt x="647" y="263"/>
                    <a:pt x="647" y="266"/>
                  </a:cubicBezTo>
                  <a:cubicBezTo>
                    <a:pt x="650" y="273"/>
                    <a:pt x="645" y="276"/>
                    <a:pt x="641" y="282"/>
                  </a:cubicBezTo>
                  <a:cubicBezTo>
                    <a:pt x="640" y="286"/>
                    <a:pt x="643" y="288"/>
                    <a:pt x="642" y="290"/>
                  </a:cubicBezTo>
                  <a:cubicBezTo>
                    <a:pt x="642" y="293"/>
                    <a:pt x="637" y="295"/>
                    <a:pt x="637" y="296"/>
                  </a:cubicBezTo>
                  <a:cubicBezTo>
                    <a:pt x="638" y="298"/>
                    <a:pt x="643" y="297"/>
                    <a:pt x="645" y="296"/>
                  </a:cubicBezTo>
                  <a:cubicBezTo>
                    <a:pt x="647" y="296"/>
                    <a:pt x="651" y="288"/>
                    <a:pt x="651" y="288"/>
                  </a:cubicBezTo>
                  <a:cubicBezTo>
                    <a:pt x="652" y="285"/>
                    <a:pt x="653" y="287"/>
                    <a:pt x="655" y="284"/>
                  </a:cubicBezTo>
                  <a:cubicBezTo>
                    <a:pt x="655" y="283"/>
                    <a:pt x="664" y="282"/>
                    <a:pt x="665" y="282"/>
                  </a:cubicBezTo>
                  <a:cubicBezTo>
                    <a:pt x="667" y="280"/>
                    <a:pt x="671" y="280"/>
                    <a:pt x="674" y="279"/>
                  </a:cubicBezTo>
                  <a:cubicBezTo>
                    <a:pt x="678" y="277"/>
                    <a:pt x="691" y="267"/>
                    <a:pt x="691" y="267"/>
                  </a:cubicBezTo>
                  <a:cubicBezTo>
                    <a:pt x="696" y="264"/>
                    <a:pt x="695" y="263"/>
                    <a:pt x="699" y="259"/>
                  </a:cubicBezTo>
                  <a:cubicBezTo>
                    <a:pt x="702" y="252"/>
                    <a:pt x="699" y="258"/>
                    <a:pt x="704" y="253"/>
                  </a:cubicBezTo>
                  <a:cubicBezTo>
                    <a:pt x="708" y="249"/>
                    <a:pt x="708" y="246"/>
                    <a:pt x="714" y="244"/>
                  </a:cubicBezTo>
                  <a:cubicBezTo>
                    <a:pt x="715" y="243"/>
                    <a:pt x="716" y="241"/>
                    <a:pt x="717" y="241"/>
                  </a:cubicBezTo>
                  <a:cubicBezTo>
                    <a:pt x="720" y="241"/>
                    <a:pt x="721" y="246"/>
                    <a:pt x="722" y="248"/>
                  </a:cubicBezTo>
                  <a:cubicBezTo>
                    <a:pt x="728" y="248"/>
                    <a:pt x="729" y="250"/>
                    <a:pt x="734" y="249"/>
                  </a:cubicBezTo>
                  <a:cubicBezTo>
                    <a:pt x="735" y="248"/>
                    <a:pt x="736" y="245"/>
                    <a:pt x="736" y="243"/>
                  </a:cubicBezTo>
                  <a:cubicBezTo>
                    <a:pt x="737" y="242"/>
                    <a:pt x="740" y="242"/>
                    <a:pt x="741" y="242"/>
                  </a:cubicBezTo>
                  <a:cubicBezTo>
                    <a:pt x="744" y="242"/>
                    <a:pt x="744" y="235"/>
                    <a:pt x="747" y="235"/>
                  </a:cubicBezTo>
                  <a:cubicBezTo>
                    <a:pt x="748" y="234"/>
                    <a:pt x="752" y="239"/>
                    <a:pt x="752" y="237"/>
                  </a:cubicBezTo>
                  <a:cubicBezTo>
                    <a:pt x="753" y="235"/>
                    <a:pt x="752" y="232"/>
                    <a:pt x="753" y="230"/>
                  </a:cubicBezTo>
                  <a:cubicBezTo>
                    <a:pt x="754" y="229"/>
                    <a:pt x="756" y="225"/>
                    <a:pt x="757" y="225"/>
                  </a:cubicBezTo>
                  <a:cubicBezTo>
                    <a:pt x="758" y="224"/>
                    <a:pt x="759" y="230"/>
                    <a:pt x="762" y="229"/>
                  </a:cubicBezTo>
                  <a:cubicBezTo>
                    <a:pt x="766" y="223"/>
                    <a:pt x="766" y="221"/>
                    <a:pt x="773" y="220"/>
                  </a:cubicBezTo>
                  <a:cubicBezTo>
                    <a:pt x="771" y="213"/>
                    <a:pt x="775" y="208"/>
                    <a:pt x="773" y="201"/>
                  </a:cubicBezTo>
                  <a:cubicBezTo>
                    <a:pt x="772" y="199"/>
                    <a:pt x="770" y="194"/>
                    <a:pt x="770" y="194"/>
                  </a:cubicBezTo>
                  <a:cubicBezTo>
                    <a:pt x="771" y="191"/>
                    <a:pt x="770" y="187"/>
                    <a:pt x="771" y="184"/>
                  </a:cubicBezTo>
                  <a:cubicBezTo>
                    <a:pt x="772" y="183"/>
                    <a:pt x="774" y="183"/>
                    <a:pt x="775" y="183"/>
                  </a:cubicBezTo>
                  <a:cubicBezTo>
                    <a:pt x="777" y="183"/>
                    <a:pt x="780" y="178"/>
                    <a:pt x="783" y="178"/>
                  </a:cubicBezTo>
                  <a:cubicBezTo>
                    <a:pt x="787" y="178"/>
                    <a:pt x="794" y="182"/>
                    <a:pt x="797" y="181"/>
                  </a:cubicBezTo>
                  <a:cubicBezTo>
                    <a:pt x="800" y="180"/>
                    <a:pt x="798" y="179"/>
                    <a:pt x="799" y="173"/>
                  </a:cubicBezTo>
                  <a:cubicBezTo>
                    <a:pt x="802" y="168"/>
                    <a:pt x="809" y="156"/>
                    <a:pt x="811" y="151"/>
                  </a:cubicBezTo>
                  <a:cubicBezTo>
                    <a:pt x="812" y="149"/>
                    <a:pt x="808" y="145"/>
                    <a:pt x="810" y="144"/>
                  </a:cubicBezTo>
                  <a:cubicBezTo>
                    <a:pt x="811" y="144"/>
                    <a:pt x="815" y="137"/>
                    <a:pt x="815" y="137"/>
                  </a:cubicBezTo>
                  <a:cubicBezTo>
                    <a:pt x="817" y="134"/>
                    <a:pt x="819" y="133"/>
                    <a:pt x="820" y="130"/>
                  </a:cubicBezTo>
                  <a:cubicBezTo>
                    <a:pt x="820" y="127"/>
                    <a:pt x="822" y="118"/>
                    <a:pt x="817" y="118"/>
                  </a:cubicBezTo>
                  <a:cubicBezTo>
                    <a:pt x="812" y="117"/>
                    <a:pt x="797" y="125"/>
                    <a:pt x="791" y="126"/>
                  </a:cubicBezTo>
                  <a:cubicBezTo>
                    <a:pt x="784" y="128"/>
                    <a:pt x="782" y="127"/>
                    <a:pt x="779" y="127"/>
                  </a:cubicBezTo>
                  <a:cubicBezTo>
                    <a:pt x="777" y="126"/>
                    <a:pt x="770" y="128"/>
                    <a:pt x="768" y="126"/>
                  </a:cubicBezTo>
                  <a:cubicBezTo>
                    <a:pt x="766" y="123"/>
                    <a:pt x="764" y="113"/>
                    <a:pt x="763" y="109"/>
                  </a:cubicBezTo>
                  <a:cubicBezTo>
                    <a:pt x="762" y="105"/>
                    <a:pt x="762" y="104"/>
                    <a:pt x="761" y="102"/>
                  </a:cubicBezTo>
                  <a:cubicBezTo>
                    <a:pt x="759" y="100"/>
                    <a:pt x="758" y="102"/>
                    <a:pt x="756" y="100"/>
                  </a:cubicBezTo>
                  <a:cubicBezTo>
                    <a:pt x="754" y="98"/>
                    <a:pt x="752" y="93"/>
                    <a:pt x="749" y="91"/>
                  </a:cubicBezTo>
                  <a:cubicBezTo>
                    <a:pt x="745" y="89"/>
                    <a:pt x="740" y="88"/>
                    <a:pt x="736" y="88"/>
                  </a:cubicBezTo>
                  <a:cubicBezTo>
                    <a:pt x="735" y="85"/>
                    <a:pt x="730" y="90"/>
                    <a:pt x="728" y="88"/>
                  </a:cubicBezTo>
                  <a:cubicBezTo>
                    <a:pt x="727" y="87"/>
                    <a:pt x="727" y="85"/>
                    <a:pt x="727" y="84"/>
                  </a:cubicBezTo>
                  <a:cubicBezTo>
                    <a:pt x="727" y="84"/>
                    <a:pt x="721" y="75"/>
                    <a:pt x="720" y="73"/>
                  </a:cubicBezTo>
                  <a:cubicBezTo>
                    <a:pt x="716" y="68"/>
                    <a:pt x="716" y="62"/>
                    <a:pt x="714" y="56"/>
                  </a:cubicBezTo>
                  <a:cubicBezTo>
                    <a:pt x="711" y="52"/>
                    <a:pt x="709" y="47"/>
                    <a:pt x="708" y="42"/>
                  </a:cubicBezTo>
                  <a:cubicBezTo>
                    <a:pt x="707" y="39"/>
                    <a:pt x="707" y="35"/>
                    <a:pt x="706" y="32"/>
                  </a:cubicBezTo>
                  <a:cubicBezTo>
                    <a:pt x="701" y="16"/>
                    <a:pt x="705" y="33"/>
                    <a:pt x="705" y="25"/>
                  </a:cubicBezTo>
                  <a:cubicBezTo>
                    <a:pt x="703" y="23"/>
                    <a:pt x="699" y="14"/>
                    <a:pt x="697" y="12"/>
                  </a:cubicBezTo>
                  <a:cubicBezTo>
                    <a:pt x="696" y="11"/>
                    <a:pt x="691" y="11"/>
                    <a:pt x="689" y="10"/>
                  </a:cubicBezTo>
                  <a:cubicBezTo>
                    <a:pt x="687" y="8"/>
                    <a:pt x="685" y="8"/>
                    <a:pt x="682" y="7"/>
                  </a:cubicBezTo>
                  <a:cubicBezTo>
                    <a:pt x="678" y="6"/>
                    <a:pt x="673" y="2"/>
                    <a:pt x="668" y="2"/>
                  </a:cubicBezTo>
                  <a:cubicBezTo>
                    <a:pt x="661" y="0"/>
                    <a:pt x="654" y="3"/>
                    <a:pt x="649" y="5"/>
                  </a:cubicBezTo>
                  <a:cubicBezTo>
                    <a:pt x="643" y="6"/>
                    <a:pt x="636" y="9"/>
                    <a:pt x="633" y="11"/>
                  </a:cubicBezTo>
                  <a:cubicBezTo>
                    <a:pt x="626" y="12"/>
                    <a:pt x="631" y="9"/>
                    <a:pt x="630" y="11"/>
                  </a:cubicBezTo>
                  <a:cubicBezTo>
                    <a:pt x="628" y="12"/>
                    <a:pt x="624" y="17"/>
                    <a:pt x="623" y="19"/>
                  </a:cubicBezTo>
                  <a:cubicBezTo>
                    <a:pt x="621" y="26"/>
                    <a:pt x="622" y="20"/>
                    <a:pt x="626" y="24"/>
                  </a:cubicBezTo>
                  <a:cubicBezTo>
                    <a:pt x="627" y="25"/>
                    <a:pt x="631" y="26"/>
                    <a:pt x="631" y="27"/>
                  </a:cubicBezTo>
                  <a:cubicBezTo>
                    <a:pt x="628" y="38"/>
                    <a:pt x="629" y="44"/>
                    <a:pt x="617" y="47"/>
                  </a:cubicBezTo>
                  <a:cubicBezTo>
                    <a:pt x="614" y="56"/>
                    <a:pt x="616" y="46"/>
                    <a:pt x="613" y="65"/>
                  </a:cubicBezTo>
                  <a:cubicBezTo>
                    <a:pt x="612" y="70"/>
                    <a:pt x="608" y="69"/>
                    <a:pt x="606" y="73"/>
                  </a:cubicBezTo>
                  <a:cubicBezTo>
                    <a:pt x="604" y="79"/>
                    <a:pt x="606" y="81"/>
                    <a:pt x="600" y="82"/>
                  </a:cubicBezTo>
                  <a:cubicBezTo>
                    <a:pt x="598" y="83"/>
                    <a:pt x="598" y="89"/>
                    <a:pt x="594" y="89"/>
                  </a:cubicBezTo>
                  <a:cubicBezTo>
                    <a:pt x="591" y="89"/>
                    <a:pt x="583" y="82"/>
                    <a:pt x="580" y="83"/>
                  </a:cubicBezTo>
                  <a:cubicBezTo>
                    <a:pt x="575" y="87"/>
                    <a:pt x="575" y="97"/>
                    <a:pt x="574" y="101"/>
                  </a:cubicBezTo>
                  <a:cubicBezTo>
                    <a:pt x="572" y="105"/>
                    <a:pt x="572" y="105"/>
                    <a:pt x="570" y="108"/>
                  </a:cubicBezTo>
                  <a:cubicBezTo>
                    <a:pt x="568" y="113"/>
                    <a:pt x="567" y="113"/>
                    <a:pt x="565" y="116"/>
                  </a:cubicBezTo>
                  <a:cubicBezTo>
                    <a:pt x="564" y="119"/>
                    <a:pt x="562" y="125"/>
                    <a:pt x="563" y="127"/>
                  </a:cubicBezTo>
                  <a:cubicBezTo>
                    <a:pt x="563" y="128"/>
                    <a:pt x="569" y="128"/>
                    <a:pt x="570" y="129"/>
                  </a:cubicBezTo>
                  <a:cubicBezTo>
                    <a:pt x="572" y="129"/>
                    <a:pt x="577" y="125"/>
                    <a:pt x="579" y="126"/>
                  </a:cubicBezTo>
                  <a:cubicBezTo>
                    <a:pt x="583" y="125"/>
                    <a:pt x="584" y="126"/>
                    <a:pt x="588" y="125"/>
                  </a:cubicBezTo>
                  <a:cubicBezTo>
                    <a:pt x="590" y="125"/>
                    <a:pt x="597" y="124"/>
                    <a:pt x="597" y="124"/>
                  </a:cubicBezTo>
                  <a:cubicBezTo>
                    <a:pt x="601" y="124"/>
                    <a:pt x="601" y="128"/>
                    <a:pt x="605" y="129"/>
                  </a:cubicBezTo>
                  <a:cubicBezTo>
                    <a:pt x="608" y="130"/>
                    <a:pt x="612" y="134"/>
                    <a:pt x="612" y="134"/>
                  </a:cubicBezTo>
                  <a:cubicBezTo>
                    <a:pt x="616" y="139"/>
                    <a:pt x="620" y="143"/>
                    <a:pt x="614" y="150"/>
                  </a:cubicBezTo>
                  <a:cubicBezTo>
                    <a:pt x="612" y="152"/>
                    <a:pt x="606" y="152"/>
                    <a:pt x="604" y="151"/>
                  </a:cubicBezTo>
                  <a:cubicBezTo>
                    <a:pt x="602" y="150"/>
                    <a:pt x="595" y="149"/>
                    <a:pt x="595" y="149"/>
                  </a:cubicBezTo>
                  <a:cubicBezTo>
                    <a:pt x="588" y="150"/>
                    <a:pt x="590" y="153"/>
                    <a:pt x="585" y="158"/>
                  </a:cubicBezTo>
                  <a:cubicBezTo>
                    <a:pt x="581" y="160"/>
                    <a:pt x="579" y="156"/>
                    <a:pt x="576" y="158"/>
                  </a:cubicBezTo>
                  <a:cubicBezTo>
                    <a:pt x="573" y="159"/>
                    <a:pt x="573" y="163"/>
                    <a:pt x="570" y="167"/>
                  </a:cubicBezTo>
                  <a:cubicBezTo>
                    <a:pt x="567" y="170"/>
                    <a:pt x="561" y="176"/>
                    <a:pt x="557" y="178"/>
                  </a:cubicBezTo>
                  <a:cubicBezTo>
                    <a:pt x="555" y="180"/>
                    <a:pt x="553" y="174"/>
                    <a:pt x="550" y="176"/>
                  </a:cubicBezTo>
                  <a:cubicBezTo>
                    <a:pt x="547" y="177"/>
                    <a:pt x="541" y="185"/>
                    <a:pt x="538" y="187"/>
                  </a:cubicBezTo>
                  <a:cubicBezTo>
                    <a:pt x="524" y="182"/>
                    <a:pt x="542" y="192"/>
                    <a:pt x="528" y="186"/>
                  </a:cubicBezTo>
                  <a:cubicBezTo>
                    <a:pt x="522" y="183"/>
                    <a:pt x="522" y="180"/>
                    <a:pt x="516" y="179"/>
                  </a:cubicBezTo>
                  <a:cubicBezTo>
                    <a:pt x="513" y="180"/>
                    <a:pt x="509" y="178"/>
                    <a:pt x="506" y="181"/>
                  </a:cubicBezTo>
                  <a:cubicBezTo>
                    <a:pt x="504" y="183"/>
                    <a:pt x="505" y="186"/>
                    <a:pt x="505" y="189"/>
                  </a:cubicBezTo>
                  <a:cubicBezTo>
                    <a:pt x="506" y="192"/>
                    <a:pt x="510" y="197"/>
                    <a:pt x="511" y="200"/>
                  </a:cubicBezTo>
                  <a:cubicBezTo>
                    <a:pt x="511" y="204"/>
                    <a:pt x="512" y="206"/>
                    <a:pt x="509" y="209"/>
                  </a:cubicBezTo>
                  <a:cubicBezTo>
                    <a:pt x="500" y="213"/>
                    <a:pt x="496" y="220"/>
                    <a:pt x="492" y="223"/>
                  </a:cubicBezTo>
                  <a:cubicBezTo>
                    <a:pt x="491" y="225"/>
                    <a:pt x="481" y="228"/>
                    <a:pt x="479" y="228"/>
                  </a:cubicBezTo>
                  <a:cubicBezTo>
                    <a:pt x="467" y="232"/>
                    <a:pt x="472" y="228"/>
                    <a:pt x="458" y="229"/>
                  </a:cubicBezTo>
                  <a:cubicBezTo>
                    <a:pt x="446" y="231"/>
                    <a:pt x="441" y="236"/>
                    <a:pt x="430" y="239"/>
                  </a:cubicBezTo>
                  <a:cubicBezTo>
                    <a:pt x="423" y="241"/>
                    <a:pt x="428" y="240"/>
                    <a:pt x="420" y="243"/>
                  </a:cubicBezTo>
                  <a:cubicBezTo>
                    <a:pt x="418" y="244"/>
                    <a:pt x="409" y="240"/>
                    <a:pt x="409" y="240"/>
                  </a:cubicBezTo>
                  <a:cubicBezTo>
                    <a:pt x="398" y="238"/>
                    <a:pt x="403" y="239"/>
                    <a:pt x="393" y="236"/>
                  </a:cubicBezTo>
                  <a:cubicBezTo>
                    <a:pt x="386" y="234"/>
                    <a:pt x="380" y="227"/>
                    <a:pt x="370" y="226"/>
                  </a:cubicBezTo>
                  <a:cubicBezTo>
                    <a:pt x="356" y="226"/>
                    <a:pt x="343" y="226"/>
                    <a:pt x="329" y="225"/>
                  </a:cubicBezTo>
                  <a:cubicBezTo>
                    <a:pt x="322" y="223"/>
                    <a:pt x="314" y="221"/>
                    <a:pt x="306" y="219"/>
                  </a:cubicBezTo>
                  <a:cubicBezTo>
                    <a:pt x="304" y="219"/>
                    <a:pt x="299" y="217"/>
                    <a:pt x="299" y="217"/>
                  </a:cubicBezTo>
                  <a:cubicBezTo>
                    <a:pt x="293" y="210"/>
                    <a:pt x="297" y="210"/>
                    <a:pt x="293" y="201"/>
                  </a:cubicBezTo>
                  <a:cubicBezTo>
                    <a:pt x="292" y="199"/>
                    <a:pt x="279" y="191"/>
                    <a:pt x="279" y="190"/>
                  </a:cubicBezTo>
                  <a:cubicBezTo>
                    <a:pt x="264" y="176"/>
                    <a:pt x="263" y="179"/>
                    <a:pt x="238" y="178"/>
                  </a:cubicBezTo>
                  <a:cubicBezTo>
                    <a:pt x="236" y="177"/>
                    <a:pt x="235" y="176"/>
                    <a:pt x="234" y="176"/>
                  </a:cubicBezTo>
                  <a:cubicBezTo>
                    <a:pt x="233" y="175"/>
                    <a:pt x="231" y="176"/>
                    <a:pt x="230" y="175"/>
                  </a:cubicBezTo>
                  <a:cubicBezTo>
                    <a:pt x="229" y="170"/>
                    <a:pt x="233" y="169"/>
                    <a:pt x="235" y="167"/>
                  </a:cubicBezTo>
                  <a:cubicBezTo>
                    <a:pt x="240" y="160"/>
                    <a:pt x="235" y="158"/>
                    <a:pt x="233" y="152"/>
                  </a:cubicBezTo>
                  <a:cubicBezTo>
                    <a:pt x="232" y="142"/>
                    <a:pt x="234" y="136"/>
                    <a:pt x="227" y="131"/>
                  </a:cubicBezTo>
                  <a:cubicBezTo>
                    <a:pt x="225" y="129"/>
                    <a:pt x="223" y="127"/>
                    <a:pt x="222" y="124"/>
                  </a:cubicBezTo>
                  <a:cubicBezTo>
                    <a:pt x="222" y="123"/>
                    <a:pt x="222" y="121"/>
                    <a:pt x="221" y="120"/>
                  </a:cubicBezTo>
                  <a:cubicBezTo>
                    <a:pt x="216" y="116"/>
                    <a:pt x="208" y="118"/>
                    <a:pt x="202" y="118"/>
                  </a:cubicBezTo>
                  <a:cubicBezTo>
                    <a:pt x="196" y="114"/>
                    <a:pt x="195" y="111"/>
                    <a:pt x="193" y="105"/>
                  </a:cubicBezTo>
                  <a:cubicBezTo>
                    <a:pt x="193" y="103"/>
                    <a:pt x="193" y="101"/>
                    <a:pt x="192" y="100"/>
                  </a:cubicBezTo>
                  <a:cubicBezTo>
                    <a:pt x="190" y="98"/>
                    <a:pt x="188" y="98"/>
                    <a:pt x="185" y="97"/>
                  </a:cubicBezTo>
                  <a:cubicBezTo>
                    <a:pt x="182" y="95"/>
                    <a:pt x="180" y="98"/>
                    <a:pt x="234" y="153"/>
                  </a:cubicBezTo>
                  <a:cubicBezTo>
                    <a:pt x="234" y="153"/>
                    <a:pt x="177" y="96"/>
                    <a:pt x="177" y="96"/>
                  </a:cubicBezTo>
                  <a:close/>
                </a:path>
              </a:pathLst>
            </a:custGeom>
            <a:solidFill>
              <a:schemeClr val="accent2"/>
            </a:solidFill>
            <a:ln w="12700" cap="flat" cmpd="sng">
              <a:solidFill>
                <a:schemeClr val="bg1"/>
              </a:solidFill>
              <a:round/>
              <a:headEnd/>
              <a:tailEnd/>
            </a:ln>
            <a:effectLst/>
          </p:spPr>
          <p:txBody>
            <a:bodyPr wrap="none" lIns="0" tIns="0" rIns="0" bIns="0" anchor="ctr"/>
            <a:lstStyle>
              <a:defPPr>
                <a:defRPr lang="zh-CN"/>
              </a:defPPr>
              <a:lvl1pPr algn="l" rtl="0" fontAlgn="base">
                <a:spcBef>
                  <a:spcPct val="0"/>
                </a:spcBef>
                <a:spcAft>
                  <a:spcPct val="0"/>
                </a:spcAft>
                <a:defRPr i="1" kern="1200">
                  <a:solidFill>
                    <a:schemeClr val="tx1"/>
                  </a:solidFill>
                  <a:latin typeface="Arial" pitchFamily="34" charset="0"/>
                  <a:ea typeface="华文细黑" pitchFamily="2" charset="-122"/>
                  <a:cs typeface="+mn-cs"/>
                </a:defRPr>
              </a:lvl1pPr>
              <a:lvl2pPr marL="457200" algn="l" rtl="0" fontAlgn="base">
                <a:spcBef>
                  <a:spcPct val="0"/>
                </a:spcBef>
                <a:spcAft>
                  <a:spcPct val="0"/>
                </a:spcAft>
                <a:defRPr i="1" kern="1200">
                  <a:solidFill>
                    <a:schemeClr val="tx1"/>
                  </a:solidFill>
                  <a:latin typeface="Arial" pitchFamily="34" charset="0"/>
                  <a:ea typeface="华文细黑" pitchFamily="2" charset="-122"/>
                  <a:cs typeface="+mn-cs"/>
                </a:defRPr>
              </a:lvl2pPr>
              <a:lvl3pPr marL="914400" algn="l" rtl="0" fontAlgn="base">
                <a:spcBef>
                  <a:spcPct val="0"/>
                </a:spcBef>
                <a:spcAft>
                  <a:spcPct val="0"/>
                </a:spcAft>
                <a:defRPr i="1" kern="1200">
                  <a:solidFill>
                    <a:schemeClr val="tx1"/>
                  </a:solidFill>
                  <a:latin typeface="Arial" pitchFamily="34" charset="0"/>
                  <a:ea typeface="华文细黑" pitchFamily="2" charset="-122"/>
                  <a:cs typeface="+mn-cs"/>
                </a:defRPr>
              </a:lvl3pPr>
              <a:lvl4pPr marL="1371600" algn="l" rtl="0" fontAlgn="base">
                <a:spcBef>
                  <a:spcPct val="0"/>
                </a:spcBef>
                <a:spcAft>
                  <a:spcPct val="0"/>
                </a:spcAft>
                <a:defRPr i="1" kern="1200">
                  <a:solidFill>
                    <a:schemeClr val="tx1"/>
                  </a:solidFill>
                  <a:latin typeface="Arial" pitchFamily="34" charset="0"/>
                  <a:ea typeface="华文细黑" pitchFamily="2" charset="-122"/>
                  <a:cs typeface="+mn-cs"/>
                </a:defRPr>
              </a:lvl4pPr>
              <a:lvl5pPr marL="1828800" algn="l" rtl="0" fontAlgn="base">
                <a:spcBef>
                  <a:spcPct val="0"/>
                </a:spcBef>
                <a:spcAft>
                  <a:spcPct val="0"/>
                </a:spcAft>
                <a:defRPr i="1" kern="1200">
                  <a:solidFill>
                    <a:schemeClr val="tx1"/>
                  </a:solidFill>
                  <a:latin typeface="Arial" pitchFamily="34" charset="0"/>
                  <a:ea typeface="华文细黑" pitchFamily="2" charset="-122"/>
                  <a:cs typeface="+mn-cs"/>
                </a:defRPr>
              </a:lvl5pPr>
              <a:lvl6pPr marL="2286000" algn="l" defTabSz="914400" rtl="0" eaLnBrk="1" latinLnBrk="0" hangingPunct="1">
                <a:defRPr i="1" kern="1200">
                  <a:solidFill>
                    <a:schemeClr val="tx1"/>
                  </a:solidFill>
                  <a:latin typeface="Arial" pitchFamily="34" charset="0"/>
                  <a:ea typeface="华文细黑" pitchFamily="2" charset="-122"/>
                  <a:cs typeface="+mn-cs"/>
                </a:defRPr>
              </a:lvl6pPr>
              <a:lvl7pPr marL="2743200" algn="l" defTabSz="914400" rtl="0" eaLnBrk="1" latinLnBrk="0" hangingPunct="1">
                <a:defRPr i="1" kern="1200">
                  <a:solidFill>
                    <a:schemeClr val="tx1"/>
                  </a:solidFill>
                  <a:latin typeface="Arial" pitchFamily="34" charset="0"/>
                  <a:ea typeface="华文细黑" pitchFamily="2" charset="-122"/>
                  <a:cs typeface="+mn-cs"/>
                </a:defRPr>
              </a:lvl7pPr>
              <a:lvl8pPr marL="3200400" algn="l" defTabSz="914400" rtl="0" eaLnBrk="1" latinLnBrk="0" hangingPunct="1">
                <a:defRPr i="1" kern="1200">
                  <a:solidFill>
                    <a:schemeClr val="tx1"/>
                  </a:solidFill>
                  <a:latin typeface="Arial" pitchFamily="34" charset="0"/>
                  <a:ea typeface="华文细黑" pitchFamily="2" charset="-122"/>
                  <a:cs typeface="+mn-cs"/>
                </a:defRPr>
              </a:lvl8pPr>
              <a:lvl9pPr marL="3657600" algn="l" defTabSz="914400" rtl="0" eaLnBrk="1" latinLnBrk="0" hangingPunct="1">
                <a:defRPr i="1" kern="1200">
                  <a:solidFill>
                    <a:schemeClr val="tx1"/>
                  </a:solidFill>
                  <a:latin typeface="Arial" pitchFamily="34" charset="0"/>
                  <a:ea typeface="华文细黑" pitchFamily="2" charset="-122"/>
                  <a:cs typeface="+mn-cs"/>
                </a:defRPr>
              </a:lvl9pPr>
            </a:lstStyle>
            <a:p>
              <a:endParaRPr lang="zh-CN" altLang="en-US"/>
            </a:p>
          </p:txBody>
        </p:sp>
        <p:sp>
          <p:nvSpPr>
            <p:cNvPr id="8" name="未知"/>
            <p:cNvSpPr>
              <a:spLocks/>
            </p:cNvSpPr>
            <p:nvPr/>
          </p:nvSpPr>
          <p:spPr bwMode="auto">
            <a:xfrm>
              <a:off x="4106" y="3444"/>
              <a:ext cx="179" cy="341"/>
            </a:xfrm>
            <a:custGeom>
              <a:avLst/>
              <a:gdLst/>
              <a:ahLst/>
              <a:cxnLst>
                <a:cxn ang="0">
                  <a:pos x="112" y="10"/>
                </a:cxn>
                <a:cxn ang="0">
                  <a:pos x="56" y="74"/>
                </a:cxn>
                <a:cxn ang="0">
                  <a:pos x="40" y="110"/>
                </a:cxn>
                <a:cxn ang="0">
                  <a:pos x="36" y="138"/>
                </a:cxn>
                <a:cxn ang="0">
                  <a:pos x="24" y="142"/>
                </a:cxn>
                <a:cxn ang="0">
                  <a:pos x="12" y="210"/>
                </a:cxn>
                <a:cxn ang="0">
                  <a:pos x="44" y="286"/>
                </a:cxn>
                <a:cxn ang="0">
                  <a:pos x="96" y="334"/>
                </a:cxn>
                <a:cxn ang="0">
                  <a:pos x="100" y="270"/>
                </a:cxn>
                <a:cxn ang="0">
                  <a:pos x="136" y="230"/>
                </a:cxn>
                <a:cxn ang="0">
                  <a:pos x="140" y="174"/>
                </a:cxn>
                <a:cxn ang="0">
                  <a:pos x="152" y="166"/>
                </a:cxn>
                <a:cxn ang="0">
                  <a:pos x="144" y="118"/>
                </a:cxn>
                <a:cxn ang="0">
                  <a:pos x="148" y="98"/>
                </a:cxn>
                <a:cxn ang="0">
                  <a:pos x="164" y="74"/>
                </a:cxn>
                <a:cxn ang="0">
                  <a:pos x="172" y="14"/>
                </a:cxn>
                <a:cxn ang="0">
                  <a:pos x="112" y="10"/>
                </a:cxn>
              </a:cxnLst>
              <a:rect l="0" t="0" r="r" b="b"/>
              <a:pathLst>
                <a:path w="179" h="341">
                  <a:moveTo>
                    <a:pt x="112" y="10"/>
                  </a:moveTo>
                  <a:cubicBezTo>
                    <a:pt x="98" y="30"/>
                    <a:pt x="79" y="66"/>
                    <a:pt x="56" y="74"/>
                  </a:cubicBezTo>
                  <a:cubicBezTo>
                    <a:pt x="49" y="85"/>
                    <a:pt x="40" y="110"/>
                    <a:pt x="40" y="110"/>
                  </a:cubicBezTo>
                  <a:cubicBezTo>
                    <a:pt x="39" y="119"/>
                    <a:pt x="40" y="130"/>
                    <a:pt x="36" y="138"/>
                  </a:cubicBezTo>
                  <a:cubicBezTo>
                    <a:pt x="34" y="142"/>
                    <a:pt x="25" y="138"/>
                    <a:pt x="24" y="142"/>
                  </a:cubicBezTo>
                  <a:cubicBezTo>
                    <a:pt x="0" y="232"/>
                    <a:pt x="35" y="175"/>
                    <a:pt x="12" y="210"/>
                  </a:cubicBezTo>
                  <a:cubicBezTo>
                    <a:pt x="21" y="248"/>
                    <a:pt x="16" y="258"/>
                    <a:pt x="44" y="286"/>
                  </a:cubicBezTo>
                  <a:cubicBezTo>
                    <a:pt x="57" y="324"/>
                    <a:pt x="50" y="341"/>
                    <a:pt x="96" y="334"/>
                  </a:cubicBezTo>
                  <a:cubicBezTo>
                    <a:pt x="97" y="307"/>
                    <a:pt x="93" y="296"/>
                    <a:pt x="100" y="270"/>
                  </a:cubicBezTo>
                  <a:cubicBezTo>
                    <a:pt x="104" y="256"/>
                    <a:pt x="136" y="230"/>
                    <a:pt x="136" y="230"/>
                  </a:cubicBezTo>
                  <a:cubicBezTo>
                    <a:pt x="137" y="211"/>
                    <a:pt x="135" y="192"/>
                    <a:pt x="140" y="174"/>
                  </a:cubicBezTo>
                  <a:cubicBezTo>
                    <a:pt x="141" y="169"/>
                    <a:pt x="151" y="171"/>
                    <a:pt x="152" y="166"/>
                  </a:cubicBezTo>
                  <a:cubicBezTo>
                    <a:pt x="155" y="149"/>
                    <a:pt x="149" y="133"/>
                    <a:pt x="144" y="118"/>
                  </a:cubicBezTo>
                  <a:cubicBezTo>
                    <a:pt x="145" y="111"/>
                    <a:pt x="145" y="104"/>
                    <a:pt x="148" y="98"/>
                  </a:cubicBezTo>
                  <a:cubicBezTo>
                    <a:pt x="152" y="89"/>
                    <a:pt x="164" y="74"/>
                    <a:pt x="164" y="74"/>
                  </a:cubicBezTo>
                  <a:cubicBezTo>
                    <a:pt x="165" y="69"/>
                    <a:pt x="179" y="20"/>
                    <a:pt x="172" y="14"/>
                  </a:cubicBezTo>
                  <a:cubicBezTo>
                    <a:pt x="163" y="3"/>
                    <a:pt x="131" y="0"/>
                    <a:pt x="112" y="10"/>
                  </a:cubicBezTo>
                  <a:close/>
                </a:path>
              </a:pathLst>
            </a:custGeom>
            <a:solidFill>
              <a:schemeClr val="accent2"/>
            </a:solidFill>
            <a:ln w="9525">
              <a:noFill/>
              <a:round/>
              <a:headEnd/>
              <a:tailEnd/>
            </a:ln>
            <a:effectLst/>
          </p:spPr>
          <p:txBody>
            <a:bodyPr wrap="none" lIns="0" tIns="0" rIns="0" bIns="0" anchor="ctr"/>
            <a:lstStyle>
              <a:defPPr>
                <a:defRPr lang="zh-CN"/>
              </a:defPPr>
              <a:lvl1pPr algn="l" rtl="0" fontAlgn="base">
                <a:spcBef>
                  <a:spcPct val="0"/>
                </a:spcBef>
                <a:spcAft>
                  <a:spcPct val="0"/>
                </a:spcAft>
                <a:defRPr i="1" kern="1200">
                  <a:solidFill>
                    <a:schemeClr val="tx1"/>
                  </a:solidFill>
                  <a:latin typeface="Arial" pitchFamily="34" charset="0"/>
                  <a:ea typeface="华文细黑" pitchFamily="2" charset="-122"/>
                  <a:cs typeface="+mn-cs"/>
                </a:defRPr>
              </a:lvl1pPr>
              <a:lvl2pPr marL="457200" algn="l" rtl="0" fontAlgn="base">
                <a:spcBef>
                  <a:spcPct val="0"/>
                </a:spcBef>
                <a:spcAft>
                  <a:spcPct val="0"/>
                </a:spcAft>
                <a:defRPr i="1" kern="1200">
                  <a:solidFill>
                    <a:schemeClr val="tx1"/>
                  </a:solidFill>
                  <a:latin typeface="Arial" pitchFamily="34" charset="0"/>
                  <a:ea typeface="华文细黑" pitchFamily="2" charset="-122"/>
                  <a:cs typeface="+mn-cs"/>
                </a:defRPr>
              </a:lvl2pPr>
              <a:lvl3pPr marL="914400" algn="l" rtl="0" fontAlgn="base">
                <a:spcBef>
                  <a:spcPct val="0"/>
                </a:spcBef>
                <a:spcAft>
                  <a:spcPct val="0"/>
                </a:spcAft>
                <a:defRPr i="1" kern="1200">
                  <a:solidFill>
                    <a:schemeClr val="tx1"/>
                  </a:solidFill>
                  <a:latin typeface="Arial" pitchFamily="34" charset="0"/>
                  <a:ea typeface="华文细黑" pitchFamily="2" charset="-122"/>
                  <a:cs typeface="+mn-cs"/>
                </a:defRPr>
              </a:lvl3pPr>
              <a:lvl4pPr marL="1371600" algn="l" rtl="0" fontAlgn="base">
                <a:spcBef>
                  <a:spcPct val="0"/>
                </a:spcBef>
                <a:spcAft>
                  <a:spcPct val="0"/>
                </a:spcAft>
                <a:defRPr i="1" kern="1200">
                  <a:solidFill>
                    <a:schemeClr val="tx1"/>
                  </a:solidFill>
                  <a:latin typeface="Arial" pitchFamily="34" charset="0"/>
                  <a:ea typeface="华文细黑" pitchFamily="2" charset="-122"/>
                  <a:cs typeface="+mn-cs"/>
                </a:defRPr>
              </a:lvl4pPr>
              <a:lvl5pPr marL="1828800" algn="l" rtl="0" fontAlgn="base">
                <a:spcBef>
                  <a:spcPct val="0"/>
                </a:spcBef>
                <a:spcAft>
                  <a:spcPct val="0"/>
                </a:spcAft>
                <a:defRPr i="1" kern="1200">
                  <a:solidFill>
                    <a:schemeClr val="tx1"/>
                  </a:solidFill>
                  <a:latin typeface="Arial" pitchFamily="34" charset="0"/>
                  <a:ea typeface="华文细黑" pitchFamily="2" charset="-122"/>
                  <a:cs typeface="+mn-cs"/>
                </a:defRPr>
              </a:lvl5pPr>
              <a:lvl6pPr marL="2286000" algn="l" defTabSz="914400" rtl="0" eaLnBrk="1" latinLnBrk="0" hangingPunct="1">
                <a:defRPr i="1" kern="1200">
                  <a:solidFill>
                    <a:schemeClr val="tx1"/>
                  </a:solidFill>
                  <a:latin typeface="Arial" pitchFamily="34" charset="0"/>
                  <a:ea typeface="华文细黑" pitchFamily="2" charset="-122"/>
                  <a:cs typeface="+mn-cs"/>
                </a:defRPr>
              </a:lvl6pPr>
              <a:lvl7pPr marL="2743200" algn="l" defTabSz="914400" rtl="0" eaLnBrk="1" latinLnBrk="0" hangingPunct="1">
                <a:defRPr i="1" kern="1200">
                  <a:solidFill>
                    <a:schemeClr val="tx1"/>
                  </a:solidFill>
                  <a:latin typeface="Arial" pitchFamily="34" charset="0"/>
                  <a:ea typeface="华文细黑" pitchFamily="2" charset="-122"/>
                  <a:cs typeface="+mn-cs"/>
                </a:defRPr>
              </a:lvl7pPr>
              <a:lvl8pPr marL="3200400" algn="l" defTabSz="914400" rtl="0" eaLnBrk="1" latinLnBrk="0" hangingPunct="1">
                <a:defRPr i="1" kern="1200">
                  <a:solidFill>
                    <a:schemeClr val="tx1"/>
                  </a:solidFill>
                  <a:latin typeface="Arial" pitchFamily="34" charset="0"/>
                  <a:ea typeface="华文细黑" pitchFamily="2" charset="-122"/>
                  <a:cs typeface="+mn-cs"/>
                </a:defRPr>
              </a:lvl8pPr>
              <a:lvl9pPr marL="3657600" algn="l" defTabSz="914400" rtl="0" eaLnBrk="1" latinLnBrk="0" hangingPunct="1">
                <a:defRPr i="1" kern="1200">
                  <a:solidFill>
                    <a:schemeClr val="tx1"/>
                  </a:solidFill>
                  <a:latin typeface="Arial" pitchFamily="34" charset="0"/>
                  <a:ea typeface="华文细黑" pitchFamily="2" charset="-122"/>
                  <a:cs typeface="+mn-cs"/>
                </a:defRPr>
              </a:lvl9pPr>
            </a:lstStyle>
            <a:p>
              <a:endParaRPr lang="zh-CN" altLang="en-US"/>
            </a:p>
          </p:txBody>
        </p:sp>
        <p:sp>
          <p:nvSpPr>
            <p:cNvPr id="9" name="未知"/>
            <p:cNvSpPr>
              <a:spLocks/>
            </p:cNvSpPr>
            <p:nvPr/>
          </p:nvSpPr>
          <p:spPr bwMode="auto">
            <a:xfrm>
              <a:off x="3094" y="3948"/>
              <a:ext cx="210" cy="203"/>
            </a:xfrm>
            <a:custGeom>
              <a:avLst/>
              <a:gdLst/>
              <a:ahLst/>
              <a:cxnLst>
                <a:cxn ang="0">
                  <a:pos x="44" y="30"/>
                </a:cxn>
                <a:cxn ang="0">
                  <a:pos x="40" y="54"/>
                </a:cxn>
                <a:cxn ang="0">
                  <a:pos x="4" y="62"/>
                </a:cxn>
                <a:cxn ang="0">
                  <a:pos x="8" y="154"/>
                </a:cxn>
                <a:cxn ang="0">
                  <a:pos x="28" y="150"/>
                </a:cxn>
                <a:cxn ang="0">
                  <a:pos x="40" y="174"/>
                </a:cxn>
                <a:cxn ang="0">
                  <a:pos x="68" y="182"/>
                </a:cxn>
                <a:cxn ang="0">
                  <a:pos x="108" y="198"/>
                </a:cxn>
                <a:cxn ang="0">
                  <a:pos x="112" y="182"/>
                </a:cxn>
                <a:cxn ang="0">
                  <a:pos x="128" y="178"/>
                </a:cxn>
                <a:cxn ang="0">
                  <a:pos x="132" y="158"/>
                </a:cxn>
                <a:cxn ang="0">
                  <a:pos x="156" y="150"/>
                </a:cxn>
                <a:cxn ang="0">
                  <a:pos x="156" y="150"/>
                </a:cxn>
                <a:cxn ang="0">
                  <a:pos x="192" y="118"/>
                </a:cxn>
                <a:cxn ang="0">
                  <a:pos x="196" y="66"/>
                </a:cxn>
                <a:cxn ang="0">
                  <a:pos x="208" y="58"/>
                </a:cxn>
                <a:cxn ang="0">
                  <a:pos x="204" y="26"/>
                </a:cxn>
                <a:cxn ang="0">
                  <a:pos x="184" y="2"/>
                </a:cxn>
                <a:cxn ang="0">
                  <a:pos x="124" y="6"/>
                </a:cxn>
                <a:cxn ang="0">
                  <a:pos x="44" y="30"/>
                </a:cxn>
              </a:cxnLst>
              <a:rect l="0" t="0" r="r" b="b"/>
              <a:pathLst>
                <a:path w="210" h="203">
                  <a:moveTo>
                    <a:pt x="44" y="30"/>
                  </a:moveTo>
                  <a:cubicBezTo>
                    <a:pt x="37" y="35"/>
                    <a:pt x="45" y="48"/>
                    <a:pt x="40" y="54"/>
                  </a:cubicBezTo>
                  <a:cubicBezTo>
                    <a:pt x="32" y="63"/>
                    <a:pt x="16" y="59"/>
                    <a:pt x="4" y="62"/>
                  </a:cubicBezTo>
                  <a:cubicBezTo>
                    <a:pt x="5" y="93"/>
                    <a:pt x="0" y="124"/>
                    <a:pt x="8" y="154"/>
                  </a:cubicBezTo>
                  <a:cubicBezTo>
                    <a:pt x="10" y="161"/>
                    <a:pt x="21" y="148"/>
                    <a:pt x="28" y="150"/>
                  </a:cubicBezTo>
                  <a:cubicBezTo>
                    <a:pt x="41" y="154"/>
                    <a:pt x="32" y="168"/>
                    <a:pt x="40" y="174"/>
                  </a:cubicBezTo>
                  <a:cubicBezTo>
                    <a:pt x="48" y="180"/>
                    <a:pt x="59" y="179"/>
                    <a:pt x="68" y="182"/>
                  </a:cubicBezTo>
                  <a:cubicBezTo>
                    <a:pt x="81" y="202"/>
                    <a:pt x="84" y="203"/>
                    <a:pt x="108" y="198"/>
                  </a:cubicBezTo>
                  <a:cubicBezTo>
                    <a:pt x="109" y="193"/>
                    <a:pt x="108" y="186"/>
                    <a:pt x="112" y="182"/>
                  </a:cubicBezTo>
                  <a:cubicBezTo>
                    <a:pt x="116" y="178"/>
                    <a:pt x="124" y="182"/>
                    <a:pt x="128" y="178"/>
                  </a:cubicBezTo>
                  <a:cubicBezTo>
                    <a:pt x="132" y="173"/>
                    <a:pt x="127" y="163"/>
                    <a:pt x="132" y="158"/>
                  </a:cubicBezTo>
                  <a:cubicBezTo>
                    <a:pt x="138" y="152"/>
                    <a:pt x="148" y="153"/>
                    <a:pt x="156" y="150"/>
                  </a:cubicBezTo>
                  <a:lnTo>
                    <a:pt x="156" y="150"/>
                  </a:lnTo>
                  <a:cubicBezTo>
                    <a:pt x="169" y="141"/>
                    <a:pt x="192" y="118"/>
                    <a:pt x="192" y="118"/>
                  </a:cubicBezTo>
                  <a:cubicBezTo>
                    <a:pt x="193" y="101"/>
                    <a:pt x="192" y="83"/>
                    <a:pt x="196" y="66"/>
                  </a:cubicBezTo>
                  <a:cubicBezTo>
                    <a:pt x="197" y="61"/>
                    <a:pt x="207" y="63"/>
                    <a:pt x="208" y="58"/>
                  </a:cubicBezTo>
                  <a:cubicBezTo>
                    <a:pt x="210" y="47"/>
                    <a:pt x="208" y="36"/>
                    <a:pt x="204" y="26"/>
                  </a:cubicBezTo>
                  <a:cubicBezTo>
                    <a:pt x="200" y="16"/>
                    <a:pt x="190" y="11"/>
                    <a:pt x="184" y="2"/>
                  </a:cubicBezTo>
                  <a:cubicBezTo>
                    <a:pt x="164" y="3"/>
                    <a:pt x="143" y="0"/>
                    <a:pt x="124" y="6"/>
                  </a:cubicBezTo>
                  <a:cubicBezTo>
                    <a:pt x="101" y="11"/>
                    <a:pt x="58" y="22"/>
                    <a:pt x="44" y="30"/>
                  </a:cubicBezTo>
                  <a:close/>
                </a:path>
              </a:pathLst>
            </a:custGeom>
            <a:solidFill>
              <a:schemeClr val="accent2"/>
            </a:solidFill>
            <a:ln w="9525">
              <a:noFill/>
              <a:round/>
              <a:headEnd/>
              <a:tailEnd/>
            </a:ln>
            <a:effectLst/>
          </p:spPr>
          <p:txBody>
            <a:bodyPr wrap="none" lIns="0" tIns="0" rIns="0" bIns="0" anchor="ctr"/>
            <a:lstStyle>
              <a:defPPr>
                <a:defRPr lang="zh-CN"/>
              </a:defPPr>
              <a:lvl1pPr algn="l" rtl="0" fontAlgn="base">
                <a:spcBef>
                  <a:spcPct val="0"/>
                </a:spcBef>
                <a:spcAft>
                  <a:spcPct val="0"/>
                </a:spcAft>
                <a:defRPr i="1" kern="1200">
                  <a:solidFill>
                    <a:schemeClr val="tx1"/>
                  </a:solidFill>
                  <a:latin typeface="Arial" pitchFamily="34" charset="0"/>
                  <a:ea typeface="华文细黑" pitchFamily="2" charset="-122"/>
                  <a:cs typeface="+mn-cs"/>
                </a:defRPr>
              </a:lvl1pPr>
              <a:lvl2pPr marL="457200" algn="l" rtl="0" fontAlgn="base">
                <a:spcBef>
                  <a:spcPct val="0"/>
                </a:spcBef>
                <a:spcAft>
                  <a:spcPct val="0"/>
                </a:spcAft>
                <a:defRPr i="1" kern="1200">
                  <a:solidFill>
                    <a:schemeClr val="tx1"/>
                  </a:solidFill>
                  <a:latin typeface="Arial" pitchFamily="34" charset="0"/>
                  <a:ea typeface="华文细黑" pitchFamily="2" charset="-122"/>
                  <a:cs typeface="+mn-cs"/>
                </a:defRPr>
              </a:lvl2pPr>
              <a:lvl3pPr marL="914400" algn="l" rtl="0" fontAlgn="base">
                <a:spcBef>
                  <a:spcPct val="0"/>
                </a:spcBef>
                <a:spcAft>
                  <a:spcPct val="0"/>
                </a:spcAft>
                <a:defRPr i="1" kern="1200">
                  <a:solidFill>
                    <a:schemeClr val="tx1"/>
                  </a:solidFill>
                  <a:latin typeface="Arial" pitchFamily="34" charset="0"/>
                  <a:ea typeface="华文细黑" pitchFamily="2" charset="-122"/>
                  <a:cs typeface="+mn-cs"/>
                </a:defRPr>
              </a:lvl3pPr>
              <a:lvl4pPr marL="1371600" algn="l" rtl="0" fontAlgn="base">
                <a:spcBef>
                  <a:spcPct val="0"/>
                </a:spcBef>
                <a:spcAft>
                  <a:spcPct val="0"/>
                </a:spcAft>
                <a:defRPr i="1" kern="1200">
                  <a:solidFill>
                    <a:schemeClr val="tx1"/>
                  </a:solidFill>
                  <a:latin typeface="Arial" pitchFamily="34" charset="0"/>
                  <a:ea typeface="华文细黑" pitchFamily="2" charset="-122"/>
                  <a:cs typeface="+mn-cs"/>
                </a:defRPr>
              </a:lvl4pPr>
              <a:lvl5pPr marL="1828800" algn="l" rtl="0" fontAlgn="base">
                <a:spcBef>
                  <a:spcPct val="0"/>
                </a:spcBef>
                <a:spcAft>
                  <a:spcPct val="0"/>
                </a:spcAft>
                <a:defRPr i="1" kern="1200">
                  <a:solidFill>
                    <a:schemeClr val="tx1"/>
                  </a:solidFill>
                  <a:latin typeface="Arial" pitchFamily="34" charset="0"/>
                  <a:ea typeface="华文细黑" pitchFamily="2" charset="-122"/>
                  <a:cs typeface="+mn-cs"/>
                </a:defRPr>
              </a:lvl5pPr>
              <a:lvl6pPr marL="2286000" algn="l" defTabSz="914400" rtl="0" eaLnBrk="1" latinLnBrk="0" hangingPunct="1">
                <a:defRPr i="1" kern="1200">
                  <a:solidFill>
                    <a:schemeClr val="tx1"/>
                  </a:solidFill>
                  <a:latin typeface="Arial" pitchFamily="34" charset="0"/>
                  <a:ea typeface="华文细黑" pitchFamily="2" charset="-122"/>
                  <a:cs typeface="+mn-cs"/>
                </a:defRPr>
              </a:lvl6pPr>
              <a:lvl7pPr marL="2743200" algn="l" defTabSz="914400" rtl="0" eaLnBrk="1" latinLnBrk="0" hangingPunct="1">
                <a:defRPr i="1" kern="1200">
                  <a:solidFill>
                    <a:schemeClr val="tx1"/>
                  </a:solidFill>
                  <a:latin typeface="Arial" pitchFamily="34" charset="0"/>
                  <a:ea typeface="华文细黑" pitchFamily="2" charset="-122"/>
                  <a:cs typeface="+mn-cs"/>
                </a:defRPr>
              </a:lvl7pPr>
              <a:lvl8pPr marL="3200400" algn="l" defTabSz="914400" rtl="0" eaLnBrk="1" latinLnBrk="0" hangingPunct="1">
                <a:defRPr i="1" kern="1200">
                  <a:solidFill>
                    <a:schemeClr val="tx1"/>
                  </a:solidFill>
                  <a:latin typeface="Arial" pitchFamily="34" charset="0"/>
                  <a:ea typeface="华文细黑" pitchFamily="2" charset="-122"/>
                  <a:cs typeface="+mn-cs"/>
                </a:defRPr>
              </a:lvl8pPr>
              <a:lvl9pPr marL="3657600" algn="l" defTabSz="914400" rtl="0" eaLnBrk="1" latinLnBrk="0" hangingPunct="1">
                <a:defRPr i="1" kern="1200">
                  <a:solidFill>
                    <a:schemeClr val="tx1"/>
                  </a:solidFill>
                  <a:latin typeface="Arial" pitchFamily="34" charset="0"/>
                  <a:ea typeface="华文细黑" pitchFamily="2" charset="-122"/>
                  <a:cs typeface="+mn-cs"/>
                </a:defRPr>
              </a:lvl9pPr>
            </a:lstStyle>
            <a:p>
              <a:endParaRPr lang="zh-CN" altLang="en-US"/>
            </a:p>
          </p:txBody>
        </p:sp>
      </p:grpSp>
    </p:spTree>
    <p:extLst>
      <p:ext uri="{BB962C8B-B14F-4D97-AF65-F5344CB8AC3E}">
        <p14:creationId xmlns:p14="http://schemas.microsoft.com/office/powerpoint/2010/main" val="7440190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descr="购物.jpg"/>
          <p:cNvPicPr>
            <a:picLocks noGrp="1"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86500" y="3590454"/>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保密检查与泄密</a:t>
            </a:r>
            <a:r>
              <a:rPr lang="zh-CN" altLang="en-US" sz="3200" b="1" dirty="0" smtClean="0">
                <a:latin typeface="微软雅黑" pitchFamily="34" charset="-122"/>
                <a:ea typeface="微软雅黑" pitchFamily="34" charset="-122"/>
              </a:rPr>
              <a:t>应急</a:t>
            </a:r>
          </a:p>
        </p:txBody>
      </p:sp>
      <p:sp>
        <p:nvSpPr>
          <p:cNvPr id="5" name="内容占位符 2"/>
          <p:cNvSpPr txBox="1">
            <a:spLocks/>
          </p:cNvSpPr>
          <p:nvPr/>
        </p:nvSpPr>
        <p:spPr>
          <a:xfrm>
            <a:off x="611188" y="1159620"/>
            <a:ext cx="7416800" cy="48616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zh-CN" altLang="zh-CN" sz="2800" b="1" dirty="0" smtClean="0">
                <a:latin typeface="微软雅黑" pitchFamily="34" charset="-122"/>
                <a:ea typeface="微软雅黑" pitchFamily="34" charset="-122"/>
                <a:cs typeface="Times New Roman" pitchFamily="18" charset="0"/>
              </a:rPr>
              <a:t>专项调查单位</a:t>
            </a:r>
            <a:r>
              <a:rPr lang="zh-CN" altLang="zh-CN" sz="2800" b="1" dirty="0">
                <a:latin typeface="微软雅黑" pitchFamily="34" charset="-122"/>
                <a:ea typeface="微软雅黑" pitchFamily="34" charset="-122"/>
                <a:cs typeface="Times New Roman" pitchFamily="18" charset="0"/>
              </a:rPr>
              <a:t>应制订泄密紧急处理</a:t>
            </a:r>
            <a:r>
              <a:rPr lang="zh-CN" altLang="zh-CN" sz="2800" b="1" dirty="0" smtClean="0">
                <a:latin typeface="微软雅黑" pitchFamily="34" charset="-122"/>
                <a:ea typeface="微软雅黑" pitchFamily="34" charset="-122"/>
                <a:cs typeface="Times New Roman" pitchFamily="18" charset="0"/>
              </a:rPr>
              <a:t>预案</a:t>
            </a:r>
            <a:r>
              <a:rPr lang="zh-CN" altLang="en-US" sz="2800" b="1" dirty="0" smtClean="0">
                <a:latin typeface="微软雅黑" pitchFamily="34" charset="-122"/>
                <a:ea typeface="微软雅黑" pitchFamily="34" charset="-122"/>
                <a:cs typeface="Times New Roman" pitchFamily="18" charset="0"/>
              </a:rPr>
              <a:t>，</a:t>
            </a:r>
            <a:r>
              <a:rPr lang="zh-CN" altLang="zh-CN" sz="2800" b="1" dirty="0" smtClean="0">
                <a:latin typeface="微软雅黑" pitchFamily="34" charset="-122"/>
                <a:ea typeface="微软雅黑" pitchFamily="34" charset="-122"/>
                <a:cs typeface="Times New Roman" pitchFamily="18" charset="0"/>
              </a:rPr>
              <a:t>发生</a:t>
            </a:r>
            <a:r>
              <a:rPr lang="zh-CN" altLang="zh-CN" sz="2800" b="1" dirty="0">
                <a:latin typeface="微软雅黑" pitchFamily="34" charset="-122"/>
                <a:ea typeface="微软雅黑" pitchFamily="34" charset="-122"/>
                <a:cs typeface="Times New Roman" pitchFamily="18" charset="0"/>
              </a:rPr>
              <a:t>泄密事件后，应立即启动应急预案</a:t>
            </a:r>
            <a:r>
              <a:rPr lang="zh-CN" altLang="zh-CN" sz="2800" b="1" dirty="0" smtClean="0">
                <a:latin typeface="微软雅黑" pitchFamily="34" charset="-122"/>
                <a:ea typeface="微软雅黑" pitchFamily="34" charset="-122"/>
                <a:cs typeface="Times New Roman" pitchFamily="18" charset="0"/>
              </a:rPr>
              <a:t>，</a:t>
            </a:r>
            <a:r>
              <a:rPr lang="zh-CN" altLang="en-US" sz="2800" b="1" dirty="0" smtClean="0">
                <a:latin typeface="微软雅黑" pitchFamily="34" charset="-122"/>
                <a:ea typeface="微软雅黑" pitchFamily="34" charset="-122"/>
                <a:cs typeface="Times New Roman" pitchFamily="18" charset="0"/>
              </a:rPr>
              <a:t>并</a:t>
            </a:r>
            <a:endParaRPr lang="en-US" altLang="zh-CN" sz="2800" b="1" dirty="0" smtClean="0">
              <a:latin typeface="微软雅黑" pitchFamily="34" charset="-122"/>
              <a:ea typeface="微软雅黑" pitchFamily="34" charset="-122"/>
              <a:cs typeface="Times New Roman" pitchFamily="18" charset="0"/>
            </a:endParaRPr>
          </a:p>
          <a:p>
            <a:pPr marL="0" indent="0" algn="ctr">
              <a:lnSpc>
                <a:spcPct val="150000"/>
              </a:lnSpc>
              <a:buNone/>
              <a:defRPr/>
            </a:pPr>
            <a:r>
              <a:rPr lang="en-US" altLang="zh-CN" sz="2800" b="1" dirty="0">
                <a:solidFill>
                  <a:srgbClr val="CC3300"/>
                </a:solidFill>
                <a:latin typeface="微软雅黑" pitchFamily="34" charset="-122"/>
                <a:ea typeface="微软雅黑" pitchFamily="34" charset="-122"/>
                <a:cs typeface="Times New Roman" pitchFamily="18" charset="0"/>
              </a:rPr>
              <a:t> </a:t>
            </a:r>
            <a:r>
              <a:rPr lang="en-US" altLang="zh-CN" sz="2800" b="1" dirty="0" smtClean="0">
                <a:solidFill>
                  <a:srgbClr val="CC3300"/>
                </a:solidFill>
                <a:latin typeface="微软雅黑" pitchFamily="34" charset="-122"/>
                <a:ea typeface="微软雅黑" pitchFamily="34" charset="-122"/>
                <a:cs typeface="Times New Roman" pitchFamily="18" charset="0"/>
              </a:rPr>
              <a:t> </a:t>
            </a:r>
            <a:r>
              <a:rPr lang="zh-CN" altLang="zh-CN" sz="2800" b="1" dirty="0" smtClean="0">
                <a:solidFill>
                  <a:srgbClr val="CC3300"/>
                </a:solidFill>
                <a:latin typeface="微软雅黑" pitchFamily="34" charset="-122"/>
                <a:ea typeface="微软雅黑" pitchFamily="34" charset="-122"/>
                <a:cs typeface="Times New Roman" pitchFamily="18" charset="0"/>
              </a:rPr>
              <a:t>明确</a:t>
            </a:r>
            <a:r>
              <a:rPr lang="zh-CN" altLang="zh-CN" sz="2800" b="1" dirty="0">
                <a:solidFill>
                  <a:srgbClr val="CC3300"/>
                </a:solidFill>
                <a:latin typeface="微软雅黑" pitchFamily="34" charset="-122"/>
                <a:ea typeface="微软雅黑" pitchFamily="34" charset="-122"/>
                <a:cs typeface="Times New Roman" pitchFamily="18" charset="0"/>
              </a:rPr>
              <a:t>泄密环节</a:t>
            </a:r>
            <a:r>
              <a:rPr lang="zh-CN" altLang="zh-CN" sz="2800" b="1" dirty="0" smtClean="0">
                <a:solidFill>
                  <a:srgbClr val="CC3300"/>
                </a:solidFill>
                <a:latin typeface="微软雅黑" pitchFamily="34" charset="-122"/>
                <a:ea typeface="微软雅黑" pitchFamily="34" charset="-122"/>
                <a:cs typeface="Times New Roman" pitchFamily="18" charset="0"/>
              </a:rPr>
              <a:t>；定位</a:t>
            </a:r>
            <a:r>
              <a:rPr lang="zh-CN" altLang="zh-CN" sz="2800" b="1" dirty="0">
                <a:solidFill>
                  <a:srgbClr val="CC3300"/>
                </a:solidFill>
                <a:latin typeface="微软雅黑" pitchFamily="34" charset="-122"/>
                <a:ea typeface="微软雅黑" pitchFamily="34" charset="-122"/>
                <a:cs typeface="Times New Roman" pitchFamily="18" charset="0"/>
              </a:rPr>
              <a:t>泄密人员</a:t>
            </a:r>
            <a:r>
              <a:rPr lang="zh-CN" altLang="zh-CN" sz="2800" b="1" dirty="0" smtClean="0">
                <a:solidFill>
                  <a:srgbClr val="CC3300"/>
                </a:solidFill>
                <a:latin typeface="微软雅黑" pitchFamily="34" charset="-122"/>
                <a:ea typeface="微软雅黑" pitchFamily="34" charset="-122"/>
                <a:cs typeface="Times New Roman" pitchFamily="18" charset="0"/>
              </a:rPr>
              <a:t>；</a:t>
            </a:r>
            <a:endParaRPr lang="en-US" altLang="zh-CN" sz="2800" b="1" dirty="0" smtClean="0">
              <a:solidFill>
                <a:srgbClr val="CC3300"/>
              </a:solidFill>
              <a:latin typeface="微软雅黑" pitchFamily="34" charset="-122"/>
              <a:ea typeface="微软雅黑" pitchFamily="34" charset="-122"/>
              <a:cs typeface="Times New Roman" pitchFamily="18" charset="0"/>
            </a:endParaRPr>
          </a:p>
          <a:p>
            <a:pPr marL="0" indent="0" algn="ctr">
              <a:lnSpc>
                <a:spcPct val="150000"/>
              </a:lnSpc>
              <a:buNone/>
              <a:defRPr/>
            </a:pPr>
            <a:r>
              <a:rPr lang="en-US" altLang="zh-CN" sz="2800" b="1" dirty="0">
                <a:solidFill>
                  <a:srgbClr val="CC3300"/>
                </a:solidFill>
                <a:latin typeface="微软雅黑" pitchFamily="34" charset="-122"/>
                <a:ea typeface="微软雅黑" pitchFamily="34" charset="-122"/>
                <a:cs typeface="Times New Roman" pitchFamily="18" charset="0"/>
              </a:rPr>
              <a:t> </a:t>
            </a:r>
            <a:r>
              <a:rPr lang="en-US" altLang="zh-CN" sz="2800" b="1" dirty="0" smtClean="0">
                <a:solidFill>
                  <a:srgbClr val="CC3300"/>
                </a:solidFill>
                <a:latin typeface="微软雅黑" pitchFamily="34" charset="-122"/>
                <a:ea typeface="微软雅黑" pitchFamily="34" charset="-122"/>
                <a:cs typeface="Times New Roman" pitchFamily="18" charset="0"/>
              </a:rPr>
              <a:t> </a:t>
            </a:r>
            <a:r>
              <a:rPr lang="zh-CN" altLang="zh-CN" sz="2800" b="1" dirty="0" smtClean="0">
                <a:solidFill>
                  <a:srgbClr val="CC3300"/>
                </a:solidFill>
                <a:latin typeface="微软雅黑" pitchFamily="34" charset="-122"/>
                <a:ea typeface="微软雅黑" pitchFamily="34" charset="-122"/>
                <a:cs typeface="Times New Roman" pitchFamily="18" charset="0"/>
              </a:rPr>
              <a:t>核实</a:t>
            </a:r>
            <a:r>
              <a:rPr lang="zh-CN" altLang="zh-CN" sz="2800" b="1" dirty="0">
                <a:solidFill>
                  <a:srgbClr val="CC3300"/>
                </a:solidFill>
                <a:latin typeface="微软雅黑" pitchFamily="34" charset="-122"/>
                <a:ea typeface="微软雅黑" pitchFamily="34" charset="-122"/>
                <a:cs typeface="Times New Roman" pitchFamily="18" charset="0"/>
              </a:rPr>
              <a:t>泄密责任</a:t>
            </a:r>
            <a:r>
              <a:rPr lang="zh-CN" altLang="zh-CN" sz="2800" b="1" dirty="0" smtClean="0">
                <a:solidFill>
                  <a:srgbClr val="CC3300"/>
                </a:solidFill>
                <a:latin typeface="微软雅黑" pitchFamily="34" charset="-122"/>
                <a:ea typeface="微软雅黑" pitchFamily="34" charset="-122"/>
                <a:cs typeface="Times New Roman" pitchFamily="18" charset="0"/>
              </a:rPr>
              <a:t>；评估</a:t>
            </a:r>
            <a:r>
              <a:rPr lang="zh-CN" altLang="zh-CN" sz="2800" b="1" dirty="0">
                <a:solidFill>
                  <a:srgbClr val="CC3300"/>
                </a:solidFill>
                <a:latin typeface="微软雅黑" pitchFamily="34" charset="-122"/>
                <a:ea typeface="微软雅黑" pitchFamily="34" charset="-122"/>
                <a:cs typeface="Times New Roman" pitchFamily="18" charset="0"/>
              </a:rPr>
              <a:t>泄密后果</a:t>
            </a:r>
            <a:r>
              <a:rPr lang="zh-CN" altLang="zh-CN" sz="2800" b="1" dirty="0" smtClean="0">
                <a:solidFill>
                  <a:srgbClr val="CC3300"/>
                </a:solidFill>
                <a:latin typeface="微软雅黑" pitchFamily="34" charset="-122"/>
                <a:ea typeface="微软雅黑" pitchFamily="34" charset="-122"/>
                <a:cs typeface="Times New Roman" pitchFamily="18" charset="0"/>
              </a:rPr>
              <a:t>。</a:t>
            </a:r>
          </a:p>
        </p:txBody>
      </p:sp>
    </p:spTree>
    <p:extLst>
      <p:ext uri="{BB962C8B-B14F-4D97-AF65-F5344CB8AC3E}">
        <p14:creationId xmlns:p14="http://schemas.microsoft.com/office/powerpoint/2010/main" val="857741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保密</a:t>
            </a:r>
            <a:r>
              <a:rPr lang="zh-CN" altLang="en-US" sz="3200" b="1" dirty="0" smtClean="0">
                <a:latin typeface="微软雅黑" pitchFamily="34" charset="-122"/>
                <a:ea typeface="微软雅黑" pitchFamily="34" charset="-122"/>
              </a:rPr>
              <a:t>准则</a:t>
            </a:r>
            <a:endParaRPr lang="zh-CN" altLang="en-US" sz="3200" b="1" dirty="0">
              <a:latin typeface="微软雅黑" pitchFamily="34" charset="-122"/>
              <a:ea typeface="微软雅黑" pitchFamily="34" charset="-122"/>
            </a:endParaRPr>
          </a:p>
        </p:txBody>
      </p:sp>
      <p:sp>
        <p:nvSpPr>
          <p:cNvPr id="5" name="内容占位符 2"/>
          <p:cNvSpPr txBox="1">
            <a:spLocks/>
          </p:cNvSpPr>
          <p:nvPr/>
        </p:nvSpPr>
        <p:spPr>
          <a:xfrm>
            <a:off x="611188" y="1159620"/>
            <a:ext cx="7416800" cy="75721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zh-CN" altLang="en-US" sz="2800" b="1" dirty="0" smtClean="0">
                <a:latin typeface="微软雅黑" pitchFamily="34" charset="-122"/>
                <a:ea typeface="微软雅黑" pitchFamily="34" charset="-122"/>
                <a:cs typeface="Times New Roman" pitchFamily="18" charset="0"/>
              </a:rPr>
              <a:t>调查管理人员，必须遵守“八严格”要求。</a:t>
            </a:r>
            <a:endParaRPr lang="en-US" altLang="zh-CN" sz="2800" b="1"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endParaRPr lang="zh-CN" altLang="zh-CN" sz="2800" dirty="0">
              <a:latin typeface="微软雅黑" pitchFamily="34" charset="-122"/>
              <a:ea typeface="微软雅黑" pitchFamily="34" charset="-122"/>
              <a:cs typeface="Times New Roman" pitchFamily="18" charset="0"/>
            </a:endParaRPr>
          </a:p>
        </p:txBody>
      </p:sp>
      <p:sp>
        <p:nvSpPr>
          <p:cNvPr id="2" name="TextBox 1"/>
          <p:cNvSpPr txBox="1"/>
          <p:nvPr/>
        </p:nvSpPr>
        <p:spPr>
          <a:xfrm>
            <a:off x="1582912" y="1916832"/>
            <a:ext cx="7165552" cy="4801314"/>
          </a:xfrm>
          <a:prstGeom prst="rect">
            <a:avLst/>
          </a:prstGeom>
          <a:noFill/>
        </p:spPr>
        <p:txBody>
          <a:bodyPr wrap="square" rtlCol="0">
            <a:spAutoFit/>
          </a:bodyPr>
          <a:lstStyle/>
          <a:p>
            <a:pPr algn="ctr">
              <a:lnSpc>
                <a:spcPct val="150000"/>
              </a:lnSpc>
            </a:pPr>
            <a:r>
              <a:rPr lang="en-US" altLang="zh-CN" sz="2400" b="1" dirty="0" smtClean="0">
                <a:solidFill>
                  <a:srgbClr val="CC3300"/>
                </a:solidFill>
                <a:latin typeface="微软雅黑" pitchFamily="34" charset="-122"/>
                <a:ea typeface="微软雅黑" pitchFamily="34" charset="-122"/>
              </a:rPr>
              <a:t>1</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遵守相关制度法规</a:t>
            </a:r>
            <a:r>
              <a:rPr lang="zh-CN" altLang="zh-CN" sz="2400" b="1" dirty="0" smtClean="0">
                <a:solidFill>
                  <a:srgbClr val="CC3300"/>
                </a:solidFill>
                <a:latin typeface="微软雅黑" pitchFamily="34" charset="-122"/>
                <a:ea typeface="微软雅黑" pitchFamily="34" charset="-122"/>
              </a:rPr>
              <a:t>；</a:t>
            </a:r>
            <a:endParaRPr lang="en-US" altLang="zh-CN" sz="2400" b="1" dirty="0" smtClean="0">
              <a:solidFill>
                <a:srgbClr val="CC3300"/>
              </a:solidFill>
              <a:latin typeface="微软雅黑" pitchFamily="34" charset="-122"/>
              <a:ea typeface="微软雅黑" pitchFamily="34" charset="-122"/>
            </a:endParaRPr>
          </a:p>
          <a:p>
            <a:pPr algn="ctr">
              <a:lnSpc>
                <a:spcPct val="150000"/>
              </a:lnSpc>
            </a:pPr>
            <a:r>
              <a:rPr lang="en-US" altLang="zh-CN" sz="2400" b="1" dirty="0" smtClean="0">
                <a:solidFill>
                  <a:srgbClr val="CC3300"/>
                </a:solidFill>
                <a:latin typeface="微软雅黑" pitchFamily="34" charset="-122"/>
                <a:ea typeface="微软雅黑" pitchFamily="34" charset="-122"/>
              </a:rPr>
              <a:t>2</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甄选控制涉密人员；</a:t>
            </a:r>
          </a:p>
          <a:p>
            <a:pPr algn="ctr">
              <a:lnSpc>
                <a:spcPct val="150000"/>
              </a:lnSpc>
            </a:pPr>
            <a:r>
              <a:rPr lang="en-US" altLang="zh-CN" sz="2400" b="1" dirty="0" smtClean="0">
                <a:solidFill>
                  <a:srgbClr val="CC3300"/>
                </a:solidFill>
                <a:latin typeface="微软雅黑" pitchFamily="34" charset="-122"/>
                <a:ea typeface="微软雅黑" pitchFamily="34" charset="-122"/>
              </a:rPr>
              <a:t>3</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组织实施保密培训</a:t>
            </a:r>
            <a:r>
              <a:rPr lang="zh-CN" altLang="zh-CN" sz="2400" b="1" dirty="0" smtClean="0">
                <a:solidFill>
                  <a:srgbClr val="CC3300"/>
                </a:solidFill>
                <a:latin typeface="微软雅黑" pitchFamily="34" charset="-122"/>
                <a:ea typeface="微软雅黑" pitchFamily="34" charset="-122"/>
              </a:rPr>
              <a:t>；</a:t>
            </a:r>
            <a:endParaRPr lang="en-US" altLang="zh-CN" sz="2400" b="1" dirty="0" smtClean="0">
              <a:solidFill>
                <a:srgbClr val="CC3300"/>
              </a:solidFill>
              <a:latin typeface="微软雅黑" pitchFamily="34" charset="-122"/>
              <a:ea typeface="微软雅黑" pitchFamily="34" charset="-122"/>
            </a:endParaRPr>
          </a:p>
          <a:p>
            <a:pPr algn="ctr">
              <a:lnSpc>
                <a:spcPct val="150000"/>
              </a:lnSpc>
            </a:pPr>
            <a:r>
              <a:rPr lang="en-US" altLang="zh-CN" sz="2400" b="1" dirty="0" smtClean="0">
                <a:solidFill>
                  <a:srgbClr val="CC3300"/>
                </a:solidFill>
                <a:latin typeface="微软雅黑" pitchFamily="34" charset="-122"/>
                <a:ea typeface="微软雅黑" pitchFamily="34" charset="-122"/>
              </a:rPr>
              <a:t>4</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落实签订保密协议；</a:t>
            </a:r>
          </a:p>
          <a:p>
            <a:pPr algn="ctr">
              <a:lnSpc>
                <a:spcPct val="150000"/>
              </a:lnSpc>
            </a:pPr>
            <a:r>
              <a:rPr lang="en-US" altLang="zh-CN" sz="2400" b="1" dirty="0" smtClean="0">
                <a:solidFill>
                  <a:srgbClr val="CC3300"/>
                </a:solidFill>
                <a:latin typeface="微软雅黑" pitchFamily="34" charset="-122"/>
                <a:ea typeface="微软雅黑" pitchFamily="34" charset="-122"/>
              </a:rPr>
              <a:t>5</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保证数据安全完整</a:t>
            </a:r>
            <a:r>
              <a:rPr lang="zh-CN" altLang="zh-CN" sz="2400" b="1" dirty="0" smtClean="0">
                <a:solidFill>
                  <a:srgbClr val="CC3300"/>
                </a:solidFill>
                <a:latin typeface="微软雅黑" pitchFamily="34" charset="-122"/>
                <a:ea typeface="微软雅黑" pitchFamily="34" charset="-122"/>
              </a:rPr>
              <a:t>；</a:t>
            </a:r>
            <a:endParaRPr lang="en-US" altLang="zh-CN" sz="2400" b="1" dirty="0" smtClean="0">
              <a:solidFill>
                <a:srgbClr val="CC3300"/>
              </a:solidFill>
              <a:latin typeface="微软雅黑" pitchFamily="34" charset="-122"/>
              <a:ea typeface="微软雅黑" pitchFamily="34" charset="-122"/>
            </a:endParaRPr>
          </a:p>
          <a:p>
            <a:pPr algn="ctr">
              <a:lnSpc>
                <a:spcPct val="150000"/>
              </a:lnSpc>
            </a:pPr>
            <a:r>
              <a:rPr lang="en-US" altLang="zh-CN" sz="2400" b="1" dirty="0" smtClean="0">
                <a:solidFill>
                  <a:srgbClr val="CC3300"/>
                </a:solidFill>
                <a:latin typeface="微软雅黑" pitchFamily="34" charset="-122"/>
                <a:ea typeface="微软雅黑" pitchFamily="34" charset="-122"/>
              </a:rPr>
              <a:t>6</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监督检查保密工作；</a:t>
            </a:r>
          </a:p>
          <a:p>
            <a:pPr algn="ctr">
              <a:lnSpc>
                <a:spcPct val="150000"/>
              </a:lnSpc>
            </a:pPr>
            <a:r>
              <a:rPr lang="en-US" altLang="zh-CN" sz="2400" b="1" dirty="0" smtClean="0">
                <a:solidFill>
                  <a:srgbClr val="CC3300"/>
                </a:solidFill>
                <a:latin typeface="微软雅黑" pitchFamily="34" charset="-122"/>
                <a:ea typeface="微软雅黑" pitchFamily="34" charset="-122"/>
              </a:rPr>
              <a:t>7</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查处上报泄密事故</a:t>
            </a:r>
            <a:r>
              <a:rPr lang="zh-CN" altLang="zh-CN" sz="2400" b="1" dirty="0" smtClean="0">
                <a:solidFill>
                  <a:srgbClr val="CC3300"/>
                </a:solidFill>
                <a:latin typeface="微软雅黑" pitchFamily="34" charset="-122"/>
                <a:ea typeface="微软雅黑" pitchFamily="34" charset="-122"/>
              </a:rPr>
              <a:t>；</a:t>
            </a:r>
            <a:endParaRPr lang="en-US" altLang="zh-CN" sz="2400" b="1" dirty="0" smtClean="0">
              <a:solidFill>
                <a:srgbClr val="CC3300"/>
              </a:solidFill>
              <a:latin typeface="微软雅黑" pitchFamily="34" charset="-122"/>
              <a:ea typeface="微软雅黑" pitchFamily="34" charset="-122"/>
            </a:endParaRPr>
          </a:p>
          <a:p>
            <a:pPr algn="ctr">
              <a:lnSpc>
                <a:spcPct val="150000"/>
              </a:lnSpc>
            </a:pPr>
            <a:r>
              <a:rPr lang="en-US" altLang="zh-CN" sz="2400" b="1" dirty="0" smtClean="0">
                <a:solidFill>
                  <a:srgbClr val="CC3300"/>
                </a:solidFill>
                <a:latin typeface="微软雅黑" pitchFamily="34" charset="-122"/>
                <a:ea typeface="微软雅黑" pitchFamily="34" charset="-122"/>
              </a:rPr>
              <a:t>8</a:t>
            </a:r>
            <a:r>
              <a:rPr lang="zh-CN" altLang="en-US" sz="2400" b="1" dirty="0" smtClean="0">
                <a:solidFill>
                  <a:srgbClr val="CC3300"/>
                </a:solidFill>
                <a:latin typeface="微软雅黑" pitchFamily="34" charset="-122"/>
                <a:ea typeface="微软雅黑" pitchFamily="34" charset="-122"/>
              </a:rPr>
              <a:t>、</a:t>
            </a:r>
            <a:r>
              <a:rPr lang="zh-CN" altLang="zh-CN" sz="2400" b="1" dirty="0" smtClean="0">
                <a:solidFill>
                  <a:srgbClr val="CC3300"/>
                </a:solidFill>
                <a:latin typeface="微软雅黑" pitchFamily="34" charset="-122"/>
                <a:ea typeface="微软雅黑" pitchFamily="34" charset="-122"/>
              </a:rPr>
              <a:t>严格</a:t>
            </a:r>
            <a:r>
              <a:rPr lang="zh-CN" altLang="zh-CN" sz="2400" b="1" dirty="0">
                <a:solidFill>
                  <a:srgbClr val="CC3300"/>
                </a:solidFill>
                <a:latin typeface="微软雅黑" pitchFamily="34" charset="-122"/>
                <a:ea typeface="微软雅黑" pitchFamily="34" charset="-122"/>
              </a:rPr>
              <a:t>审批涉密数据申请。</a:t>
            </a:r>
          </a:p>
          <a:p>
            <a:endParaRPr lang="zh-CN" altLang="en-US" dirty="0">
              <a:solidFill>
                <a:srgbClr val="CC3300"/>
              </a:solidFill>
              <a:latin typeface="微软雅黑" pitchFamily="34" charset="-122"/>
              <a:ea typeface="微软雅黑" pitchFamily="34" charset="-122"/>
            </a:endParaRPr>
          </a:p>
        </p:txBody>
      </p:sp>
      <p:pic>
        <p:nvPicPr>
          <p:cNvPr id="3" name="图片 2"/>
          <p:cNvPicPr>
            <a:picLocks noChangeAspect="1"/>
          </p:cNvPicPr>
          <p:nvPr/>
        </p:nvPicPr>
        <p:blipFill rotWithShape="1">
          <a:blip r:embed="rId3" cstate="print">
            <a:extLst>
              <a:ext uri="{28A0092B-C50C-407E-A947-70E740481C1C}">
                <a14:useLocalDpi xmlns:a14="http://schemas.microsoft.com/office/drawing/2010/main" val="0"/>
              </a:ext>
            </a:extLst>
          </a:blip>
          <a:srcRect b="6886"/>
          <a:stretch/>
        </p:blipFill>
        <p:spPr>
          <a:xfrm>
            <a:off x="1234290" y="2852936"/>
            <a:ext cx="1799179" cy="1862510"/>
          </a:xfrm>
          <a:prstGeom prst="rect">
            <a:avLst/>
          </a:prstGeom>
        </p:spPr>
      </p:pic>
    </p:spTree>
    <p:extLst>
      <p:ext uri="{BB962C8B-B14F-4D97-AF65-F5344CB8AC3E}">
        <p14:creationId xmlns:p14="http://schemas.microsoft.com/office/powerpoint/2010/main" val="139057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保密</a:t>
            </a:r>
            <a:r>
              <a:rPr lang="zh-CN" altLang="en-US" sz="3200" b="1" dirty="0" smtClean="0">
                <a:latin typeface="微软雅黑" pitchFamily="34" charset="-122"/>
                <a:ea typeface="微软雅黑" pitchFamily="34" charset="-122"/>
              </a:rPr>
              <a:t>准则</a:t>
            </a:r>
            <a:endParaRPr lang="zh-CN" altLang="en-US" sz="3200" b="1" dirty="0">
              <a:latin typeface="微软雅黑" pitchFamily="34" charset="-122"/>
              <a:ea typeface="微软雅黑" pitchFamily="34" charset="-122"/>
            </a:endParaRPr>
          </a:p>
        </p:txBody>
      </p:sp>
      <p:sp>
        <p:nvSpPr>
          <p:cNvPr id="5" name="内容占位符 2"/>
          <p:cNvSpPr txBox="1">
            <a:spLocks/>
          </p:cNvSpPr>
          <p:nvPr/>
        </p:nvSpPr>
        <p:spPr>
          <a:xfrm>
            <a:off x="611188" y="1159620"/>
            <a:ext cx="7416800" cy="75721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zh-CN" altLang="en-US" sz="2800" b="1" dirty="0" smtClean="0">
                <a:latin typeface="微软雅黑" pitchFamily="34" charset="-122"/>
                <a:ea typeface="微软雅黑" pitchFamily="34" charset="-122"/>
                <a:cs typeface="Times New Roman" pitchFamily="18" charset="0"/>
              </a:rPr>
              <a:t>对实际调查人员提出</a:t>
            </a:r>
            <a:r>
              <a:rPr lang="zh-CN" altLang="en-US" sz="2800" b="1" dirty="0">
                <a:latin typeface="微软雅黑" pitchFamily="34" charset="-122"/>
                <a:ea typeface="微软雅黑" pitchFamily="34" charset="-122"/>
                <a:cs typeface="Times New Roman" pitchFamily="18" charset="0"/>
              </a:rPr>
              <a:t>“八不准”要求。</a:t>
            </a:r>
            <a:endParaRPr lang="zh-CN" altLang="zh-CN" sz="2800" b="1" dirty="0">
              <a:latin typeface="微软雅黑" pitchFamily="34" charset="-122"/>
              <a:ea typeface="微软雅黑" pitchFamily="34" charset="-122"/>
              <a:cs typeface="Times New Roman" pitchFamily="18" charset="0"/>
            </a:endParaRPr>
          </a:p>
        </p:txBody>
      </p:sp>
      <p:sp>
        <p:nvSpPr>
          <p:cNvPr id="2" name="TextBox 1"/>
          <p:cNvSpPr txBox="1"/>
          <p:nvPr/>
        </p:nvSpPr>
        <p:spPr>
          <a:xfrm>
            <a:off x="1726928" y="1919139"/>
            <a:ext cx="7165552" cy="4801314"/>
          </a:xfrm>
          <a:prstGeom prst="rect">
            <a:avLst/>
          </a:prstGeom>
          <a:noFill/>
        </p:spPr>
        <p:txBody>
          <a:bodyPr wrap="square" rtlCol="0">
            <a:spAutoFit/>
          </a:bodyPr>
          <a:lstStyle/>
          <a:p>
            <a:pPr algn="ctr">
              <a:lnSpc>
                <a:spcPct val="150000"/>
              </a:lnSpc>
            </a:pPr>
            <a:r>
              <a:rPr lang="en-US" altLang="zh-CN" sz="2400" b="1" dirty="0" smtClean="0">
                <a:solidFill>
                  <a:srgbClr val="CC3300"/>
                </a:solidFill>
                <a:latin typeface="微软雅黑" pitchFamily="34" charset="-122"/>
                <a:ea typeface="微软雅黑" pitchFamily="34" charset="-122"/>
              </a:rPr>
              <a:t>1</a:t>
            </a:r>
            <a:r>
              <a:rPr lang="zh-CN" altLang="en-US" sz="2400" b="1" dirty="0" smtClean="0">
                <a:solidFill>
                  <a:srgbClr val="CC3300"/>
                </a:solidFill>
                <a:latin typeface="微软雅黑" pitchFamily="34" charset="-122"/>
                <a:ea typeface="微软雅黑" pitchFamily="34" charset="-122"/>
              </a:rPr>
              <a:t>、不准</a:t>
            </a:r>
            <a:r>
              <a:rPr lang="zh-CN" altLang="en-US" sz="2400" b="1" dirty="0">
                <a:solidFill>
                  <a:srgbClr val="CC3300"/>
                </a:solidFill>
                <a:latin typeface="微软雅黑" pitchFamily="34" charset="-122"/>
                <a:ea typeface="微软雅黑" pitchFamily="34" charset="-122"/>
              </a:rPr>
              <a:t>未经保密培训从事</a:t>
            </a:r>
            <a:r>
              <a:rPr lang="zh-CN" altLang="en-US" sz="2400" b="1" dirty="0" smtClean="0">
                <a:solidFill>
                  <a:srgbClr val="CC3300"/>
                </a:solidFill>
                <a:latin typeface="微软雅黑" pitchFamily="34" charset="-122"/>
                <a:ea typeface="微软雅黑" pitchFamily="34" charset="-122"/>
              </a:rPr>
              <a:t>调查工作；</a:t>
            </a:r>
            <a:endParaRPr lang="zh-CN" altLang="en-US" sz="2400" b="1" dirty="0">
              <a:solidFill>
                <a:srgbClr val="CC3300"/>
              </a:solidFill>
              <a:latin typeface="微软雅黑" pitchFamily="34" charset="-122"/>
              <a:ea typeface="微软雅黑" pitchFamily="34" charset="-122"/>
            </a:endParaRPr>
          </a:p>
          <a:p>
            <a:pPr algn="ctr">
              <a:lnSpc>
                <a:spcPct val="150000"/>
              </a:lnSpc>
            </a:pPr>
            <a:r>
              <a:rPr lang="en-US" altLang="zh-CN" sz="2400" b="1" dirty="0" smtClean="0">
                <a:solidFill>
                  <a:srgbClr val="CC3300"/>
                </a:solidFill>
                <a:latin typeface="微软雅黑" pitchFamily="34" charset="-122"/>
                <a:ea typeface="微软雅黑" pitchFamily="34" charset="-122"/>
              </a:rPr>
              <a:t>2</a:t>
            </a:r>
            <a:r>
              <a:rPr lang="zh-CN" altLang="en-US" sz="2400" b="1" dirty="0" smtClean="0">
                <a:solidFill>
                  <a:srgbClr val="CC3300"/>
                </a:solidFill>
                <a:latin typeface="微软雅黑" pitchFamily="34" charset="-122"/>
                <a:ea typeface="微软雅黑" pitchFamily="34" charset="-122"/>
              </a:rPr>
              <a:t>、不</a:t>
            </a:r>
            <a:r>
              <a:rPr lang="zh-CN" altLang="en-US" sz="2400" b="1" dirty="0">
                <a:solidFill>
                  <a:srgbClr val="CC3300"/>
                </a:solidFill>
                <a:latin typeface="微软雅黑" pitchFamily="34" charset="-122"/>
                <a:ea typeface="微软雅黑" pitchFamily="34" charset="-122"/>
              </a:rPr>
              <a:t>准将调查资料分发给无关人员；</a:t>
            </a:r>
          </a:p>
          <a:p>
            <a:pPr algn="ctr">
              <a:lnSpc>
                <a:spcPct val="150000"/>
              </a:lnSpc>
            </a:pPr>
            <a:r>
              <a:rPr lang="en-US" altLang="zh-CN" sz="2400" b="1" dirty="0">
                <a:solidFill>
                  <a:srgbClr val="CC3300"/>
                </a:solidFill>
                <a:latin typeface="微软雅黑" pitchFamily="34" charset="-122"/>
                <a:ea typeface="微软雅黑" pitchFamily="34" charset="-122"/>
              </a:rPr>
              <a:t>3</a:t>
            </a:r>
            <a:r>
              <a:rPr lang="zh-CN" altLang="en-US" sz="2400" b="1" dirty="0" smtClean="0">
                <a:solidFill>
                  <a:srgbClr val="CC3300"/>
                </a:solidFill>
                <a:latin typeface="微软雅黑" pitchFamily="34" charset="-122"/>
                <a:ea typeface="微软雅黑" pitchFamily="34" charset="-122"/>
              </a:rPr>
              <a:t>、不准</a:t>
            </a:r>
            <a:r>
              <a:rPr lang="zh-CN" altLang="en-US" sz="2400" b="1" dirty="0">
                <a:solidFill>
                  <a:srgbClr val="CC3300"/>
                </a:solidFill>
                <a:latin typeface="微软雅黑" pitchFamily="34" charset="-122"/>
                <a:ea typeface="微软雅黑" pitchFamily="34" charset="-122"/>
              </a:rPr>
              <a:t>采集调查工作设定以外内容；</a:t>
            </a:r>
          </a:p>
          <a:p>
            <a:pPr algn="ctr">
              <a:lnSpc>
                <a:spcPct val="150000"/>
              </a:lnSpc>
            </a:pPr>
            <a:r>
              <a:rPr lang="en-US" altLang="zh-CN" sz="2400" b="1" dirty="0" smtClean="0">
                <a:solidFill>
                  <a:srgbClr val="CC3300"/>
                </a:solidFill>
                <a:latin typeface="微软雅黑" pitchFamily="34" charset="-122"/>
                <a:ea typeface="微软雅黑" pitchFamily="34" charset="-122"/>
              </a:rPr>
              <a:t>4</a:t>
            </a:r>
            <a:r>
              <a:rPr lang="zh-CN" altLang="en-US" sz="2400" b="1" dirty="0" smtClean="0">
                <a:solidFill>
                  <a:srgbClr val="CC3300"/>
                </a:solidFill>
                <a:latin typeface="微软雅黑" pitchFamily="34" charset="-122"/>
                <a:ea typeface="微软雅黑" pitchFamily="34" charset="-122"/>
              </a:rPr>
              <a:t>、不准</a:t>
            </a:r>
            <a:r>
              <a:rPr lang="zh-CN" altLang="en-US" sz="2400" b="1" dirty="0">
                <a:solidFill>
                  <a:srgbClr val="CC3300"/>
                </a:solidFill>
                <a:latin typeface="微软雅黑" pitchFamily="34" charset="-122"/>
                <a:ea typeface="微软雅黑" pitchFamily="34" charset="-122"/>
              </a:rPr>
              <a:t>采集涉军涉密地理坐标信息；</a:t>
            </a:r>
          </a:p>
          <a:p>
            <a:pPr algn="ctr">
              <a:lnSpc>
                <a:spcPct val="150000"/>
              </a:lnSpc>
            </a:pPr>
            <a:r>
              <a:rPr lang="en-US" altLang="zh-CN" sz="2400" b="1" dirty="0" smtClean="0">
                <a:solidFill>
                  <a:srgbClr val="CC3300"/>
                </a:solidFill>
                <a:latin typeface="微软雅黑" pitchFamily="34" charset="-122"/>
                <a:ea typeface="微软雅黑" pitchFamily="34" charset="-122"/>
              </a:rPr>
              <a:t>5</a:t>
            </a:r>
            <a:r>
              <a:rPr lang="zh-CN" altLang="en-US" sz="2400" b="1" dirty="0" smtClean="0">
                <a:solidFill>
                  <a:srgbClr val="CC3300"/>
                </a:solidFill>
                <a:latin typeface="微软雅黑" pitchFamily="34" charset="-122"/>
                <a:ea typeface="微软雅黑" pitchFamily="34" charset="-122"/>
              </a:rPr>
              <a:t>、不准</a:t>
            </a:r>
            <a:r>
              <a:rPr lang="zh-CN" altLang="en-US" sz="2400" b="1" dirty="0">
                <a:solidFill>
                  <a:srgbClr val="CC3300"/>
                </a:solidFill>
                <a:latin typeface="微软雅黑" pitchFamily="34" charset="-122"/>
                <a:ea typeface="微软雅黑" pitchFamily="34" charset="-122"/>
              </a:rPr>
              <a:t>违反采集专机专人专用原则；</a:t>
            </a:r>
          </a:p>
          <a:p>
            <a:pPr algn="ctr">
              <a:lnSpc>
                <a:spcPct val="150000"/>
              </a:lnSpc>
            </a:pPr>
            <a:r>
              <a:rPr lang="en-US" altLang="zh-CN" sz="2400" b="1" dirty="0" smtClean="0">
                <a:solidFill>
                  <a:srgbClr val="CC3300"/>
                </a:solidFill>
                <a:latin typeface="微软雅黑" pitchFamily="34" charset="-122"/>
                <a:ea typeface="微软雅黑" pitchFamily="34" charset="-122"/>
              </a:rPr>
              <a:t>6</a:t>
            </a:r>
            <a:r>
              <a:rPr lang="zh-CN" altLang="en-US" sz="2400" b="1" dirty="0" smtClean="0">
                <a:solidFill>
                  <a:srgbClr val="CC3300"/>
                </a:solidFill>
                <a:latin typeface="微软雅黑" pitchFamily="34" charset="-122"/>
                <a:ea typeface="微软雅黑" pitchFamily="34" charset="-122"/>
              </a:rPr>
              <a:t>、不准</a:t>
            </a:r>
            <a:r>
              <a:rPr lang="zh-CN" altLang="en-US" sz="2400" b="1" dirty="0">
                <a:solidFill>
                  <a:srgbClr val="CC3300"/>
                </a:solidFill>
                <a:latin typeface="微软雅黑" pitchFamily="34" charset="-122"/>
                <a:ea typeface="微软雅黑" pitchFamily="34" charset="-122"/>
              </a:rPr>
              <a:t>泄露遗失篡改删除调查数据；</a:t>
            </a:r>
          </a:p>
          <a:p>
            <a:pPr algn="ctr">
              <a:lnSpc>
                <a:spcPct val="150000"/>
              </a:lnSpc>
            </a:pPr>
            <a:r>
              <a:rPr lang="en-US" altLang="zh-CN" sz="2400" b="1" dirty="0" smtClean="0">
                <a:solidFill>
                  <a:srgbClr val="CC3300"/>
                </a:solidFill>
                <a:latin typeface="微软雅黑" pitchFamily="34" charset="-122"/>
                <a:ea typeface="微软雅黑" pitchFamily="34" charset="-122"/>
              </a:rPr>
              <a:t>7</a:t>
            </a:r>
            <a:r>
              <a:rPr lang="zh-CN" altLang="en-US" sz="2400" b="1" dirty="0" smtClean="0">
                <a:solidFill>
                  <a:srgbClr val="CC3300"/>
                </a:solidFill>
                <a:latin typeface="微软雅黑" pitchFamily="34" charset="-122"/>
                <a:ea typeface="微软雅黑" pitchFamily="34" charset="-122"/>
              </a:rPr>
              <a:t>、不准</a:t>
            </a:r>
            <a:r>
              <a:rPr lang="zh-CN" altLang="en-US" sz="2400" b="1" dirty="0">
                <a:solidFill>
                  <a:srgbClr val="CC3300"/>
                </a:solidFill>
                <a:latin typeface="微软雅黑" pitchFamily="34" charset="-122"/>
                <a:ea typeface="微软雅黑" pitchFamily="34" charset="-122"/>
              </a:rPr>
              <a:t>无故拖延隐瞒泄密事故上报；</a:t>
            </a:r>
          </a:p>
          <a:p>
            <a:pPr algn="ctr">
              <a:lnSpc>
                <a:spcPct val="150000"/>
              </a:lnSpc>
            </a:pPr>
            <a:r>
              <a:rPr lang="en-US" altLang="zh-CN" sz="2400" b="1" dirty="0" smtClean="0">
                <a:solidFill>
                  <a:srgbClr val="CC3300"/>
                </a:solidFill>
                <a:latin typeface="微软雅黑" pitchFamily="34" charset="-122"/>
                <a:ea typeface="微软雅黑" pitchFamily="34" charset="-122"/>
              </a:rPr>
              <a:t>8</a:t>
            </a:r>
            <a:r>
              <a:rPr lang="zh-CN" altLang="en-US" sz="2400" b="1" dirty="0" smtClean="0">
                <a:solidFill>
                  <a:srgbClr val="CC3300"/>
                </a:solidFill>
                <a:latin typeface="微软雅黑" pitchFamily="34" charset="-122"/>
                <a:ea typeface="微软雅黑" pitchFamily="34" charset="-122"/>
              </a:rPr>
              <a:t>、不准</a:t>
            </a:r>
            <a:r>
              <a:rPr lang="zh-CN" altLang="en-US" sz="2400" b="1" dirty="0">
                <a:solidFill>
                  <a:srgbClr val="CC3300"/>
                </a:solidFill>
                <a:latin typeface="微软雅黑" pitchFamily="34" charset="-122"/>
                <a:ea typeface="微软雅黑" pitchFamily="34" charset="-122"/>
              </a:rPr>
              <a:t>未经许可擅自使用调查数据。</a:t>
            </a:r>
          </a:p>
          <a:p>
            <a:endParaRPr lang="zh-CN" altLang="en-US" dirty="0">
              <a:solidFill>
                <a:srgbClr val="CC3300"/>
              </a:solidFill>
              <a:latin typeface="微软雅黑" pitchFamily="34" charset="-122"/>
              <a:ea typeface="微软雅黑" pitchFamily="34" charset="-122"/>
            </a:endParaRP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4492" y="3140967"/>
            <a:ext cx="1893266" cy="1691737"/>
          </a:xfrm>
          <a:prstGeom prst="rect">
            <a:avLst/>
          </a:prstGeom>
        </p:spPr>
      </p:pic>
    </p:spTree>
    <p:extLst>
      <p:ext uri="{BB962C8B-B14F-4D97-AF65-F5344CB8AC3E}">
        <p14:creationId xmlns:p14="http://schemas.microsoft.com/office/powerpoint/2010/main" val="24226546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lstStyle/>
          <a:p>
            <a:endParaRPr lang="zh-CN" altLang="en-US" dirty="0"/>
          </a:p>
        </p:txBody>
      </p:sp>
      <p:sp>
        <p:nvSpPr>
          <p:cNvPr id="5" name="矩形 4"/>
          <p:cNvSpPr/>
          <p:nvPr/>
        </p:nvSpPr>
        <p:spPr>
          <a:xfrm>
            <a:off x="2627784" y="2276872"/>
            <a:ext cx="4743607" cy="1862048"/>
          </a:xfrm>
          <a:prstGeom prst="rect">
            <a:avLst/>
          </a:prstGeom>
          <a:noFill/>
        </p:spPr>
        <p:txBody>
          <a:bodyPr wrap="none" lIns="91440" tIns="45720" rIns="91440" bIns="45720">
            <a:spAutoFit/>
          </a:bodyPr>
          <a:lstStyle/>
          <a:p>
            <a:pPr algn="ctr"/>
            <a:r>
              <a:rPr lang="zh-CN" altLang="en-US" sz="115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谢谢！</a:t>
            </a:r>
            <a:endParaRPr lang="zh-CN" altLang="en-US" sz="115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3660737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smtClean="0">
                <a:latin typeface="微软雅黑" pitchFamily="34" charset="-122"/>
                <a:ea typeface="微软雅黑" pitchFamily="34" charset="-122"/>
              </a:rPr>
              <a:t>保密培训的主要内容</a:t>
            </a:r>
          </a:p>
        </p:txBody>
      </p:sp>
      <p:sp>
        <p:nvSpPr>
          <p:cNvPr id="5" name="Rectangle 3"/>
          <p:cNvSpPr txBox="1">
            <a:spLocks noChangeArrowheads="1"/>
          </p:cNvSpPr>
          <p:nvPr/>
        </p:nvSpPr>
        <p:spPr bwMode="auto">
          <a:xfrm>
            <a:off x="965064" y="1772816"/>
            <a:ext cx="7200800" cy="252028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t" anchorCtr="0" compatLnSpc="1">
            <a:prstTxWarp prst="textNoShape">
              <a:avLst/>
            </a:prstTxWarp>
          </a:bodyPr>
          <a:lstStyle>
            <a:lvl1pPr marL="469900" indent="-469900" algn="l" rtl="0" eaLnBrk="0" fontAlgn="base" hangingPunct="0">
              <a:spcBef>
                <a:spcPct val="20000"/>
              </a:spcBef>
              <a:spcAft>
                <a:spcPct val="0"/>
              </a:spcAft>
              <a:buClr>
                <a:schemeClr val="accent2"/>
              </a:buClr>
              <a:buFont typeface="Wingdings" pitchFamily="2" charset="2"/>
              <a:buChar char="o"/>
              <a:defRPr sz="3400" b="1">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ea typeface="+mn-ea"/>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ea typeface="+mn-ea"/>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ea typeface="+mn-ea"/>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ea typeface="+mn-ea"/>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9pPr>
          </a:lstStyle>
          <a:p>
            <a:pPr marL="571500" marR="0" lvl="0" indent="-571500" eaLnBrk="1" hangingPunct="1">
              <a:lnSpc>
                <a:spcPct val="150000"/>
              </a:lnSpc>
              <a:buClrTx/>
              <a:buSzTx/>
              <a:buFont typeface="+mj-ea"/>
              <a:buAutoNum type="ea1JpnChsDbPeriod"/>
              <a:tabLst/>
              <a:defRPr/>
            </a:pPr>
            <a:r>
              <a:rPr lang="zh-CN" altLang="en-US" sz="3200" kern="0" dirty="0">
                <a:solidFill>
                  <a:srgbClr val="000000"/>
                </a:solidFill>
                <a:latin typeface="微软雅黑" pitchFamily="34" charset="-122"/>
                <a:ea typeface="微软雅黑" pitchFamily="34" charset="-122"/>
              </a:rPr>
              <a:t>保密的法律法规基础</a:t>
            </a:r>
            <a:endParaRPr lang="en-US" altLang="zh-CN" sz="3200" kern="0" dirty="0">
              <a:solidFill>
                <a:srgbClr val="000000"/>
              </a:solidFill>
              <a:latin typeface="微软雅黑" pitchFamily="34" charset="-122"/>
              <a:ea typeface="微软雅黑" pitchFamily="34" charset="-122"/>
            </a:endParaRPr>
          </a:p>
          <a:p>
            <a:pPr marL="571500" indent="-571500" eaLnBrk="1" hangingPunct="1">
              <a:lnSpc>
                <a:spcPct val="150000"/>
              </a:lnSpc>
              <a:buClrTx/>
              <a:buFont typeface="+mj-ea"/>
              <a:buAutoNum type="ea1JpnChsDbPeriod"/>
              <a:defRPr/>
            </a:pPr>
            <a:r>
              <a:rPr lang="zh-CN" altLang="en-US" sz="3200" kern="0" dirty="0">
                <a:solidFill>
                  <a:srgbClr val="000000"/>
                </a:solidFill>
                <a:latin typeface="微软雅黑" pitchFamily="34" charset="-122"/>
                <a:ea typeface="微软雅黑" pitchFamily="34" charset="-122"/>
              </a:rPr>
              <a:t>保密的组织</a:t>
            </a:r>
            <a:r>
              <a:rPr lang="zh-CN" altLang="en-US" sz="3200" kern="0" dirty="0" smtClean="0">
                <a:solidFill>
                  <a:srgbClr val="000000"/>
                </a:solidFill>
                <a:latin typeface="微软雅黑" pitchFamily="34" charset="-122"/>
                <a:ea typeface="微软雅黑" pitchFamily="34" charset="-122"/>
              </a:rPr>
              <a:t>机构和</a:t>
            </a:r>
            <a:r>
              <a:rPr lang="zh-CN" altLang="en-US" sz="3200" kern="0" dirty="0">
                <a:solidFill>
                  <a:srgbClr val="000000"/>
                </a:solidFill>
                <a:latin typeface="微软雅黑" pitchFamily="34" charset="-122"/>
                <a:ea typeface="微软雅黑" pitchFamily="34" charset="-122"/>
              </a:rPr>
              <a:t>职责</a:t>
            </a:r>
            <a:r>
              <a:rPr lang="zh-CN" altLang="en-US" sz="3200" kern="0" dirty="0" smtClean="0">
                <a:solidFill>
                  <a:srgbClr val="000000"/>
                </a:solidFill>
                <a:latin typeface="微软雅黑" pitchFamily="34" charset="-122"/>
                <a:ea typeface="微软雅黑" pitchFamily="34" charset="-122"/>
              </a:rPr>
              <a:t>分工</a:t>
            </a:r>
            <a:endParaRPr lang="en-US" altLang="zh-CN" sz="3200" kern="0" dirty="0" smtClean="0">
              <a:solidFill>
                <a:srgbClr val="000000"/>
              </a:solidFill>
              <a:latin typeface="微软雅黑" pitchFamily="34" charset="-122"/>
              <a:ea typeface="微软雅黑" pitchFamily="34" charset="-122"/>
            </a:endParaRPr>
          </a:p>
          <a:p>
            <a:pPr marL="571500" indent="-571500" eaLnBrk="1" hangingPunct="1">
              <a:lnSpc>
                <a:spcPct val="150000"/>
              </a:lnSpc>
              <a:buClrTx/>
              <a:buFont typeface="+mj-ea"/>
              <a:buAutoNum type="ea1JpnChsDbPeriod"/>
              <a:defRPr/>
            </a:pPr>
            <a:r>
              <a:rPr lang="zh-CN" altLang="en-US" sz="3200" kern="0" dirty="0" smtClean="0">
                <a:solidFill>
                  <a:srgbClr val="000000"/>
                </a:solidFill>
                <a:latin typeface="微软雅黑" pitchFamily="34" charset="-122"/>
                <a:ea typeface="微软雅黑" pitchFamily="34" charset="-122"/>
              </a:rPr>
              <a:t>保密的重点工作</a:t>
            </a:r>
            <a:endParaRPr lang="en-US" altLang="zh-CN" sz="3200" kern="0" dirty="0">
              <a:solidFill>
                <a:srgbClr val="000000"/>
              </a:solidFill>
              <a:latin typeface="微软雅黑" pitchFamily="34" charset="-122"/>
              <a:ea typeface="微软雅黑" pitchFamily="34" charset="-122"/>
            </a:endParaRPr>
          </a:p>
          <a:p>
            <a:pPr marL="571500" indent="-571500" eaLnBrk="1" hangingPunct="1">
              <a:lnSpc>
                <a:spcPct val="150000"/>
              </a:lnSpc>
              <a:buClrTx/>
              <a:buFont typeface="+mj-ea"/>
              <a:buAutoNum type="ea1JpnChsDbPeriod"/>
              <a:defRPr/>
            </a:pPr>
            <a:endParaRPr lang="en-US" altLang="zh-CN" sz="2800" kern="0" dirty="0" smtClean="0">
              <a:solidFill>
                <a:srgbClr val="000000"/>
              </a:solidFill>
              <a:latin typeface="微软雅黑" pitchFamily="34" charset="-122"/>
              <a:ea typeface="微软雅黑" pitchFamily="34" charset="-122"/>
            </a:endParaRPr>
          </a:p>
        </p:txBody>
      </p:sp>
    </p:spTree>
    <p:extLst>
      <p:ext uri="{BB962C8B-B14F-4D97-AF65-F5344CB8AC3E}">
        <p14:creationId xmlns:p14="http://schemas.microsoft.com/office/powerpoint/2010/main" val="1995127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保密的法律法规基础</a:t>
            </a:r>
            <a:endParaRPr lang="zh-CN" altLang="en-US" sz="3200" b="1" dirty="0" smtClean="0">
              <a:latin typeface="微软雅黑" pitchFamily="34" charset="-122"/>
              <a:ea typeface="微软雅黑" pitchFamily="34" charset="-122"/>
            </a:endParaRPr>
          </a:p>
        </p:txBody>
      </p:sp>
      <p:sp>
        <p:nvSpPr>
          <p:cNvPr id="6" name="内容占位符 1"/>
          <p:cNvSpPr txBox="1">
            <a:spLocks/>
          </p:cNvSpPr>
          <p:nvPr/>
        </p:nvSpPr>
        <p:spPr bwMode="gray">
          <a:xfrm>
            <a:off x="1" y="1412776"/>
            <a:ext cx="9036496" cy="4680520"/>
          </a:xfrm>
          <a:prstGeom prst="rect">
            <a:avLst/>
          </a:prstGeom>
          <a:noFill/>
          <a:ln>
            <a:noFill/>
          </a:ln>
          <a:extLst/>
        </p:spPr>
        <p:style>
          <a:lnRef idx="1">
            <a:schemeClr val="accent1"/>
          </a:lnRef>
          <a:fillRef idx="2">
            <a:schemeClr val="accent1"/>
          </a:fillRef>
          <a:effectRef idx="1">
            <a:schemeClr val="accent1"/>
          </a:effectRef>
          <a:fontRef idx="minor">
            <a:schemeClr val="dk1"/>
          </a:fontRef>
        </p:style>
        <p:txBody>
          <a:bodyPr/>
          <a:lstStyle>
            <a:lvl1pPr marL="342900" indent="-342900" algn="l" rtl="0" eaLnBrk="0" fontAlgn="base" hangingPunct="0">
              <a:spcBef>
                <a:spcPct val="20000"/>
              </a:spcBef>
              <a:spcAft>
                <a:spcPct val="0"/>
              </a:spcAft>
              <a:buClr>
                <a:schemeClr val="bg1"/>
              </a:buClr>
              <a:buFont typeface="Wingdings" pitchFamily="2" charset="2"/>
              <a:buBlip>
                <a:blip r:embed="rId3"/>
              </a:buBlip>
              <a:defRPr sz="2000" b="1">
                <a:solidFill>
                  <a:schemeClr val="bg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bg1"/>
              </a:buClr>
              <a:buFont typeface="Wingdings" pitchFamily="2" charset="2"/>
              <a:buChar char="§"/>
              <a:defRPr>
                <a:solidFill>
                  <a:schemeClr val="bg1"/>
                </a:solidFill>
                <a:effectLst>
                  <a:outerShdw blurRad="38100" dist="38100" dir="2700000" algn="tl">
                    <a:srgbClr val="000000"/>
                  </a:outerShdw>
                </a:effectLst>
                <a:latin typeface="+mn-lt"/>
                <a:ea typeface="+mj-ea"/>
              </a:defRPr>
            </a:lvl2pPr>
            <a:lvl3pPr marL="1143000" indent="-228600" algn="l" rtl="0" eaLnBrk="0" fontAlgn="base" hangingPunct="0">
              <a:spcBef>
                <a:spcPct val="20000"/>
              </a:spcBef>
              <a:spcAft>
                <a:spcPct val="0"/>
              </a:spcAft>
              <a:buClr>
                <a:schemeClr val="bg1"/>
              </a:buClr>
              <a:buFont typeface="Wingdings" pitchFamily="2" charset="2"/>
              <a:buChar char="§"/>
              <a:defRPr>
                <a:solidFill>
                  <a:schemeClr val="bg1"/>
                </a:solidFill>
                <a:effectLst>
                  <a:outerShdw blurRad="38100" dist="38100" dir="2700000" algn="tl">
                    <a:srgbClr val="000000"/>
                  </a:outerShdw>
                </a:effectLst>
                <a:latin typeface="+mn-lt"/>
                <a:ea typeface="+mj-ea"/>
              </a:defRPr>
            </a:lvl3pPr>
            <a:lvl4pPr marL="1600200" indent="-228600" algn="l" rtl="0" eaLnBrk="0" fontAlgn="base" hangingPunct="0">
              <a:spcBef>
                <a:spcPct val="20000"/>
              </a:spcBef>
              <a:spcAft>
                <a:spcPct val="0"/>
              </a:spcAft>
              <a:buClr>
                <a:schemeClr val="bg1"/>
              </a:buClr>
              <a:buFont typeface="Wingdings" pitchFamily="2" charset="2"/>
              <a:buChar char="ü"/>
              <a:defRPr>
                <a:solidFill>
                  <a:schemeClr val="bg1"/>
                </a:solidFill>
                <a:effectLst>
                  <a:outerShdw blurRad="38100" dist="38100" dir="2700000" algn="tl">
                    <a:srgbClr val="000000"/>
                  </a:outerShdw>
                </a:effectLst>
                <a:latin typeface="+mn-lt"/>
                <a:ea typeface="+mj-ea"/>
              </a:defRPr>
            </a:lvl4pPr>
            <a:lvl5pPr marL="2057400" indent="-228600" algn="l" rtl="0" eaLnBrk="0" fontAlgn="base" hangingPunct="0">
              <a:spcBef>
                <a:spcPct val="20000"/>
              </a:spcBef>
              <a:spcAft>
                <a:spcPct val="0"/>
              </a:spcAft>
              <a:buClr>
                <a:schemeClr val="bg1"/>
              </a:buClr>
              <a:buFont typeface="Wingdings" pitchFamily="2" charset="2"/>
              <a:buChar char="ü"/>
              <a:defRPr>
                <a:solidFill>
                  <a:schemeClr val="bg1"/>
                </a:solidFill>
                <a:effectLst>
                  <a:outerShdw blurRad="38100" dist="38100" dir="2700000" algn="tl">
                    <a:srgbClr val="000000"/>
                  </a:outerShdw>
                </a:effectLst>
                <a:latin typeface="+mn-lt"/>
                <a:ea typeface="+mj-ea"/>
              </a:defRPr>
            </a:lvl5pPr>
            <a:lvl6pPr marL="2514600" indent="-228600" algn="l" rtl="0" fontAlgn="base">
              <a:spcBef>
                <a:spcPct val="20000"/>
              </a:spcBef>
              <a:spcAft>
                <a:spcPct val="0"/>
              </a:spcAft>
              <a:buClr>
                <a:schemeClr val="bg1"/>
              </a:buClr>
              <a:buFont typeface="Wingdings" pitchFamily="2" charset="2"/>
              <a:buChar char="ü"/>
              <a:defRPr>
                <a:solidFill>
                  <a:schemeClr val="bg1"/>
                </a:solidFill>
                <a:effectLst>
                  <a:outerShdw blurRad="38100" dist="38100" dir="2700000" algn="tl">
                    <a:srgbClr val="000000"/>
                  </a:outerShdw>
                </a:effectLst>
                <a:latin typeface="+mn-lt"/>
                <a:ea typeface="+mj-ea"/>
              </a:defRPr>
            </a:lvl6pPr>
            <a:lvl7pPr marL="2971800" indent="-228600" algn="l" rtl="0" fontAlgn="base">
              <a:spcBef>
                <a:spcPct val="20000"/>
              </a:spcBef>
              <a:spcAft>
                <a:spcPct val="0"/>
              </a:spcAft>
              <a:buClr>
                <a:schemeClr val="bg1"/>
              </a:buClr>
              <a:buFont typeface="Wingdings" pitchFamily="2" charset="2"/>
              <a:buChar char="ü"/>
              <a:defRPr>
                <a:solidFill>
                  <a:schemeClr val="bg1"/>
                </a:solidFill>
                <a:effectLst>
                  <a:outerShdw blurRad="38100" dist="38100" dir="2700000" algn="tl">
                    <a:srgbClr val="000000"/>
                  </a:outerShdw>
                </a:effectLst>
                <a:latin typeface="+mn-lt"/>
                <a:ea typeface="+mj-ea"/>
              </a:defRPr>
            </a:lvl7pPr>
            <a:lvl8pPr marL="3429000" indent="-228600" algn="l" rtl="0" fontAlgn="base">
              <a:spcBef>
                <a:spcPct val="20000"/>
              </a:spcBef>
              <a:spcAft>
                <a:spcPct val="0"/>
              </a:spcAft>
              <a:buClr>
                <a:schemeClr val="bg1"/>
              </a:buClr>
              <a:buFont typeface="Wingdings" pitchFamily="2" charset="2"/>
              <a:buChar char="ü"/>
              <a:defRPr>
                <a:solidFill>
                  <a:schemeClr val="bg1"/>
                </a:solidFill>
                <a:effectLst>
                  <a:outerShdw blurRad="38100" dist="38100" dir="2700000" algn="tl">
                    <a:srgbClr val="000000"/>
                  </a:outerShdw>
                </a:effectLst>
                <a:latin typeface="+mn-lt"/>
                <a:ea typeface="+mj-ea"/>
              </a:defRPr>
            </a:lvl8pPr>
            <a:lvl9pPr marL="3886200" indent="-228600" algn="l" rtl="0" fontAlgn="base">
              <a:spcBef>
                <a:spcPct val="20000"/>
              </a:spcBef>
              <a:spcAft>
                <a:spcPct val="0"/>
              </a:spcAft>
              <a:buClr>
                <a:schemeClr val="bg1"/>
              </a:buClr>
              <a:buFont typeface="Wingdings" pitchFamily="2" charset="2"/>
              <a:buChar char="ü"/>
              <a:defRPr>
                <a:solidFill>
                  <a:schemeClr val="bg1"/>
                </a:solidFill>
                <a:effectLst>
                  <a:outerShdw blurRad="38100" dist="38100" dir="2700000" algn="tl">
                    <a:srgbClr val="000000"/>
                  </a:outerShdw>
                </a:effectLst>
                <a:latin typeface="+mn-lt"/>
                <a:ea typeface="+mj-ea"/>
              </a:defRPr>
            </a:lvl9pPr>
          </a:lstStyle>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1</a:t>
            </a: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中华人民共和国保守国家保密法</a:t>
            </a:r>
            <a:r>
              <a:rPr lang="en-US" altLang="zh-CN" sz="2400" dirty="0">
                <a:solidFill>
                  <a:schemeClr val="tx1"/>
                </a:solidFill>
                <a:effectLst/>
                <a:latin typeface="微软雅黑" pitchFamily="34" charset="-122"/>
                <a:ea typeface="微软雅黑" pitchFamily="34" charset="-122"/>
                <a:cs typeface="Times New Roman" pitchFamily="18" charset="0"/>
              </a:rPr>
              <a:t>》</a:t>
            </a:r>
          </a:p>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2</a:t>
            </a: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中华人民共和国测绘法</a:t>
            </a:r>
            <a:r>
              <a:rPr lang="en-US" altLang="zh-CN" sz="2400" dirty="0">
                <a:solidFill>
                  <a:schemeClr val="tx1"/>
                </a:solidFill>
                <a:effectLst/>
                <a:latin typeface="微软雅黑" pitchFamily="34" charset="-122"/>
                <a:ea typeface="微软雅黑" pitchFamily="34" charset="-122"/>
                <a:cs typeface="Times New Roman" pitchFamily="18" charset="0"/>
              </a:rPr>
              <a:t>》</a:t>
            </a:r>
          </a:p>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3</a:t>
            </a: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中华人民共和国测绘成果管理条例</a:t>
            </a:r>
            <a:r>
              <a:rPr lang="en-US" altLang="zh-CN" sz="2400" dirty="0">
                <a:solidFill>
                  <a:schemeClr val="tx1"/>
                </a:solidFill>
                <a:effectLst/>
                <a:latin typeface="微软雅黑" pitchFamily="34" charset="-122"/>
                <a:ea typeface="微软雅黑" pitchFamily="34" charset="-122"/>
                <a:cs typeface="Times New Roman" pitchFamily="18" charset="0"/>
              </a:rPr>
              <a:t>》</a:t>
            </a:r>
          </a:p>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4</a:t>
            </a: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中华人民共和国地图编制出版管理条例</a:t>
            </a:r>
            <a:r>
              <a:rPr lang="en-US" altLang="zh-CN" sz="2400" dirty="0">
                <a:solidFill>
                  <a:schemeClr val="tx1"/>
                </a:solidFill>
                <a:effectLst/>
                <a:latin typeface="微软雅黑" pitchFamily="34" charset="-122"/>
                <a:ea typeface="微软雅黑" pitchFamily="34" charset="-122"/>
                <a:cs typeface="Times New Roman" pitchFamily="18" charset="0"/>
              </a:rPr>
              <a:t>》</a:t>
            </a:r>
          </a:p>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5</a:t>
            </a:r>
            <a:r>
              <a:rPr lang="zh-CN" altLang="en-US" sz="2400" dirty="0">
                <a:solidFill>
                  <a:schemeClr val="tx1"/>
                </a:solidFill>
                <a:effectLst/>
                <a:latin typeface="微软雅黑" pitchFamily="34" charset="-122"/>
                <a:ea typeface="微软雅黑" pitchFamily="34" charset="-122"/>
                <a:cs typeface="Times New Roman" pitchFamily="18" charset="0"/>
              </a:rPr>
              <a:t>）国家测绘局</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基础地理信息公开表示内容的规定（试行）</a:t>
            </a:r>
            <a:r>
              <a:rPr lang="en-US" altLang="zh-CN" sz="2400" dirty="0">
                <a:solidFill>
                  <a:schemeClr val="tx1"/>
                </a:solidFill>
                <a:effectLst/>
                <a:latin typeface="微软雅黑" pitchFamily="34" charset="-122"/>
                <a:ea typeface="微软雅黑" pitchFamily="34" charset="-122"/>
                <a:cs typeface="Times New Roman" pitchFamily="18" charset="0"/>
              </a:rPr>
              <a:t>》</a:t>
            </a:r>
          </a:p>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6</a:t>
            </a:r>
            <a:r>
              <a:rPr lang="zh-CN" altLang="en-US" sz="2400" dirty="0">
                <a:solidFill>
                  <a:schemeClr val="tx1"/>
                </a:solidFill>
                <a:effectLst/>
                <a:latin typeface="微软雅黑" pitchFamily="34" charset="-122"/>
                <a:ea typeface="微软雅黑" pitchFamily="34" charset="-122"/>
                <a:cs typeface="Times New Roman" pitchFamily="18" charset="0"/>
              </a:rPr>
              <a:t>）国家测绘局</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公开地图内容表示若干规定</a:t>
            </a:r>
            <a:r>
              <a:rPr lang="en-US" altLang="zh-CN" sz="2400" dirty="0">
                <a:solidFill>
                  <a:schemeClr val="tx1"/>
                </a:solidFill>
                <a:effectLst/>
                <a:latin typeface="微软雅黑" pitchFamily="34" charset="-122"/>
                <a:ea typeface="微软雅黑" pitchFamily="34" charset="-122"/>
                <a:cs typeface="Times New Roman" pitchFamily="18" charset="0"/>
              </a:rPr>
              <a:t>》</a:t>
            </a:r>
          </a:p>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7</a:t>
            </a:r>
            <a:r>
              <a:rPr lang="zh-CN" altLang="en-US" sz="2400" dirty="0">
                <a:solidFill>
                  <a:schemeClr val="tx1"/>
                </a:solidFill>
                <a:effectLst/>
                <a:latin typeface="微软雅黑" pitchFamily="34" charset="-122"/>
                <a:ea typeface="微软雅黑" pitchFamily="34" charset="-122"/>
                <a:cs typeface="Times New Roman" pitchFamily="18" charset="0"/>
              </a:rPr>
              <a:t>）国家测绘局</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公开地图内容表示补充规定（试行）</a:t>
            </a:r>
            <a:r>
              <a:rPr lang="en-US" altLang="zh-CN" sz="2400" dirty="0">
                <a:solidFill>
                  <a:schemeClr val="tx1"/>
                </a:solidFill>
                <a:effectLst/>
                <a:latin typeface="微软雅黑" pitchFamily="34" charset="-122"/>
                <a:ea typeface="微软雅黑" pitchFamily="34" charset="-122"/>
                <a:cs typeface="Times New Roman" pitchFamily="18" charset="0"/>
              </a:rPr>
              <a:t>》</a:t>
            </a:r>
          </a:p>
          <a:p>
            <a:pPr marL="0" indent="0">
              <a:spcBef>
                <a:spcPts val="600"/>
              </a:spcBef>
              <a:spcAft>
                <a:spcPts val="600"/>
              </a:spcAft>
              <a:buClr>
                <a:srgbClr val="FFFFFF"/>
              </a:buClr>
              <a:buNone/>
              <a:defRPr/>
            </a:pPr>
            <a:r>
              <a:rPr lang="zh-CN" altLang="en-US" sz="2400" dirty="0">
                <a:solidFill>
                  <a:schemeClr val="tx1"/>
                </a:solidFill>
                <a:effectLst/>
                <a:latin typeface="微软雅黑" pitchFamily="34" charset="-122"/>
                <a:ea typeface="微软雅黑" pitchFamily="34" charset="-122"/>
                <a:cs typeface="Times New Roman" pitchFamily="18" charset="0"/>
              </a:rPr>
              <a:t>（</a:t>
            </a:r>
            <a:r>
              <a:rPr lang="en-US" altLang="zh-CN" sz="2400" dirty="0">
                <a:solidFill>
                  <a:schemeClr val="tx1"/>
                </a:solidFill>
                <a:effectLst/>
                <a:latin typeface="微软雅黑" pitchFamily="34" charset="-122"/>
                <a:ea typeface="微软雅黑" pitchFamily="34" charset="-122"/>
                <a:cs typeface="Times New Roman" pitchFamily="18" charset="0"/>
              </a:rPr>
              <a:t>8</a:t>
            </a:r>
            <a:r>
              <a:rPr lang="zh-CN" altLang="en-US" sz="2400" dirty="0">
                <a:solidFill>
                  <a:schemeClr val="tx1"/>
                </a:solidFill>
                <a:effectLst/>
                <a:latin typeface="微软雅黑" pitchFamily="34" charset="-122"/>
                <a:ea typeface="微软雅黑" pitchFamily="34" charset="-122"/>
                <a:cs typeface="Times New Roman" pitchFamily="18" charset="0"/>
              </a:rPr>
              <a:t>）国土资源部</a:t>
            </a:r>
            <a:r>
              <a:rPr lang="en-US" altLang="zh-CN" sz="2400" dirty="0">
                <a:solidFill>
                  <a:schemeClr val="tx1"/>
                </a:solidFill>
                <a:effectLst/>
                <a:latin typeface="微软雅黑" pitchFamily="34" charset="-122"/>
                <a:ea typeface="微软雅黑" pitchFamily="34" charset="-122"/>
                <a:cs typeface="Times New Roman" pitchFamily="18" charset="0"/>
              </a:rPr>
              <a:t>《</a:t>
            </a:r>
            <a:r>
              <a:rPr lang="zh-CN" altLang="en-US" sz="2400" dirty="0">
                <a:solidFill>
                  <a:schemeClr val="tx1"/>
                </a:solidFill>
                <a:effectLst/>
                <a:latin typeface="微软雅黑" pitchFamily="34" charset="-122"/>
                <a:ea typeface="微软雅黑" pitchFamily="34" charset="-122"/>
                <a:cs typeface="Times New Roman" pitchFamily="18" charset="0"/>
              </a:rPr>
              <a:t>重要地理信息数据审核公布管理规定</a:t>
            </a:r>
            <a:r>
              <a:rPr lang="en-US" altLang="zh-CN" sz="2400" dirty="0">
                <a:solidFill>
                  <a:schemeClr val="tx1"/>
                </a:solidFill>
                <a:effectLst/>
                <a:latin typeface="微软雅黑" pitchFamily="34" charset="-122"/>
                <a:ea typeface="微软雅黑" pitchFamily="34" charset="-122"/>
                <a:cs typeface="Times New Roman" pitchFamily="18" charset="0"/>
              </a:rPr>
              <a:t>》</a:t>
            </a:r>
          </a:p>
        </p:txBody>
      </p:sp>
    </p:spTree>
    <p:extLst>
      <p:ext uri="{BB962C8B-B14F-4D97-AF65-F5344CB8AC3E}">
        <p14:creationId xmlns:p14="http://schemas.microsoft.com/office/powerpoint/2010/main" val="2180256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37"/>
          <p:cNvGrpSpPr>
            <a:grpSpLocks/>
          </p:cNvGrpSpPr>
          <p:nvPr/>
        </p:nvGrpSpPr>
        <p:grpSpPr bwMode="auto">
          <a:xfrm>
            <a:off x="612474" y="2279584"/>
            <a:ext cx="3007150" cy="1149416"/>
            <a:chOff x="999" y="1092"/>
            <a:chExt cx="2521" cy="746"/>
          </a:xfrm>
        </p:grpSpPr>
        <p:sp>
          <p:nvSpPr>
            <p:cNvPr id="14" name="AutoShape 38"/>
            <p:cNvSpPr>
              <a:spLocks noChangeArrowheads="1"/>
            </p:cNvSpPr>
            <p:nvPr/>
          </p:nvSpPr>
          <p:spPr bwMode="gray">
            <a:xfrm>
              <a:off x="999" y="1092"/>
              <a:ext cx="2521" cy="746"/>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ea typeface="宋体" pitchFamily="2" charset="-122"/>
              </a:endParaRPr>
            </a:p>
          </p:txBody>
        </p:sp>
        <p:sp>
          <p:nvSpPr>
            <p:cNvPr id="15" name="Freeform 39"/>
            <p:cNvSpPr>
              <a:spLocks/>
            </p:cNvSpPr>
            <p:nvPr/>
          </p:nvSpPr>
          <p:spPr bwMode="gray">
            <a:xfrm>
              <a:off x="1047" y="1140"/>
              <a:ext cx="383"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a:defRPr/>
              </a:pPr>
              <a:endParaRPr lang="zh-CN" altLang="en-US"/>
            </a:p>
          </p:txBody>
        </p:sp>
        <p:sp>
          <p:nvSpPr>
            <p:cNvPr id="16" name="Text Box 40"/>
            <p:cNvSpPr txBox="1">
              <a:spLocks noChangeArrowheads="1"/>
            </p:cNvSpPr>
            <p:nvPr/>
          </p:nvSpPr>
          <p:spPr bwMode="gray">
            <a:xfrm>
              <a:off x="1131" y="1271"/>
              <a:ext cx="2262" cy="34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wrap="none">
              <a:spAutoFit/>
            </a:bodyPr>
            <a:lstStyle/>
            <a:p>
              <a:pPr>
                <a:defRPr/>
              </a:pPr>
              <a:r>
                <a:rPr lang="zh-CN" altLang="en-US" sz="2800" b="1" dirty="0">
                  <a:solidFill>
                    <a:srgbClr val="FFFFFF"/>
                  </a:solidFill>
                  <a:effectLst>
                    <a:outerShdw blurRad="38100" dist="38100" dir="2700000" algn="tl">
                      <a:srgbClr val="000000">
                        <a:alpha val="43137"/>
                      </a:srgbClr>
                    </a:outerShdw>
                  </a:effectLst>
                  <a:latin typeface="微软雅黑" pitchFamily="34" charset="-122"/>
                  <a:ea typeface="微软雅黑" pitchFamily="34" charset="-122"/>
                </a:rPr>
                <a:t>全国调查办公室</a:t>
              </a:r>
              <a:endParaRPr lang="en-US" altLang="zh-CN" sz="2800" b="1" dirty="0">
                <a:solidFill>
                  <a:srgbClr val="FFFFFF"/>
                </a:solidFill>
                <a:effectLst>
                  <a:outerShdw blurRad="38100" dist="38100" dir="2700000" algn="tl">
                    <a:srgbClr val="000000">
                      <a:alpha val="43137"/>
                    </a:srgbClr>
                  </a:outerShdw>
                </a:effectLst>
                <a:latin typeface="微软雅黑" pitchFamily="34" charset="-122"/>
                <a:ea typeface="微软雅黑" pitchFamily="34" charset="-122"/>
              </a:endParaRPr>
            </a:p>
          </p:txBody>
        </p:sp>
      </p:grpSp>
      <p:grpSp>
        <p:nvGrpSpPr>
          <p:cNvPr id="6" name="Group 44"/>
          <p:cNvGrpSpPr>
            <a:grpSpLocks/>
          </p:cNvGrpSpPr>
          <p:nvPr/>
        </p:nvGrpSpPr>
        <p:grpSpPr bwMode="auto">
          <a:xfrm>
            <a:off x="612474" y="3711897"/>
            <a:ext cx="3007150" cy="1149416"/>
            <a:chOff x="999" y="2100"/>
            <a:chExt cx="2521" cy="746"/>
          </a:xfrm>
        </p:grpSpPr>
        <p:sp>
          <p:nvSpPr>
            <p:cNvPr id="11" name="AutoShape 45"/>
            <p:cNvSpPr>
              <a:spLocks noChangeArrowheads="1"/>
            </p:cNvSpPr>
            <p:nvPr/>
          </p:nvSpPr>
          <p:spPr bwMode="gray">
            <a:xfrm>
              <a:off x="999" y="2100"/>
              <a:ext cx="2521" cy="746"/>
            </a:xfrm>
            <a:prstGeom prst="roundRect">
              <a:avLst>
                <a:gd name="adj" fmla="val 11921"/>
              </a:avLst>
            </a:prstGeom>
            <a:gradFill rotWithShape="1">
              <a:gsLst>
                <a:gs pos="0">
                  <a:schemeClr val="hlink">
                    <a:gamma/>
                    <a:tint val="72549"/>
                    <a:invGamma/>
                  </a:schemeClr>
                </a:gs>
                <a:gs pos="100000">
                  <a:schemeClr val="hlink"/>
                </a:gs>
              </a:gsLst>
              <a:lin ang="5400000" scaled="1"/>
            </a:gradFill>
            <a:ln w="38100">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ea typeface="宋体" pitchFamily="2" charset="-122"/>
              </a:endParaRPr>
            </a:p>
          </p:txBody>
        </p:sp>
        <p:sp>
          <p:nvSpPr>
            <p:cNvPr id="12" name="Freeform 46"/>
            <p:cNvSpPr>
              <a:spLocks/>
            </p:cNvSpPr>
            <p:nvPr/>
          </p:nvSpPr>
          <p:spPr bwMode="gray">
            <a:xfrm>
              <a:off x="1047" y="2150"/>
              <a:ext cx="383"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gamma/>
                    <a:tint val="42353"/>
                    <a:invGamma/>
                  </a:schemeClr>
                </a:gs>
                <a:gs pos="100000">
                  <a:schemeClr val="hlink">
                    <a:alpha val="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a:defRPr/>
              </a:pPr>
              <a:endParaRPr lang="zh-CN" altLang="en-US"/>
            </a:p>
          </p:txBody>
        </p:sp>
        <p:sp>
          <p:nvSpPr>
            <p:cNvPr id="13" name="Text Box 47"/>
            <p:cNvSpPr txBox="1">
              <a:spLocks noChangeArrowheads="1"/>
            </p:cNvSpPr>
            <p:nvPr/>
          </p:nvSpPr>
          <p:spPr bwMode="gray">
            <a:xfrm>
              <a:off x="1131" y="2280"/>
              <a:ext cx="2262" cy="34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wrap="none">
              <a:spAutoFit/>
            </a:bodyPr>
            <a:lstStyle/>
            <a:p>
              <a:pPr>
                <a:defRPr/>
              </a:pPr>
              <a:r>
                <a:rPr lang="zh-CN" altLang="en-US" sz="2800" b="1" dirty="0">
                  <a:solidFill>
                    <a:srgbClr val="FFFFFF"/>
                  </a:solidFill>
                  <a:effectLst>
                    <a:outerShdw blurRad="38100" dist="38100" dir="2700000" algn="tl">
                      <a:srgbClr val="000000">
                        <a:alpha val="43137"/>
                      </a:srgbClr>
                    </a:outerShdw>
                  </a:effectLst>
                  <a:latin typeface="微软雅黑" pitchFamily="34" charset="-122"/>
                  <a:ea typeface="微软雅黑" pitchFamily="34" charset="-122"/>
                </a:rPr>
                <a:t>省级调查办公室</a:t>
              </a:r>
              <a:endParaRPr lang="en-US" altLang="zh-CN" sz="2800" b="1" dirty="0">
                <a:solidFill>
                  <a:srgbClr val="FFFFFF"/>
                </a:solidFill>
                <a:effectLst>
                  <a:outerShdw blurRad="38100" dist="38100" dir="2700000" algn="tl">
                    <a:srgbClr val="000000">
                      <a:alpha val="43137"/>
                    </a:srgbClr>
                  </a:outerShdw>
                </a:effectLst>
                <a:latin typeface="微软雅黑" pitchFamily="34" charset="-122"/>
                <a:ea typeface="微软雅黑" pitchFamily="34" charset="-122"/>
              </a:endParaRPr>
            </a:p>
          </p:txBody>
        </p:sp>
      </p:grpSp>
      <p:grpSp>
        <p:nvGrpSpPr>
          <p:cNvPr id="7" name="Group 51"/>
          <p:cNvGrpSpPr>
            <a:grpSpLocks/>
          </p:cNvGrpSpPr>
          <p:nvPr/>
        </p:nvGrpSpPr>
        <p:grpSpPr bwMode="auto">
          <a:xfrm>
            <a:off x="611188" y="5157192"/>
            <a:ext cx="3057291" cy="1149416"/>
            <a:chOff x="999" y="3120"/>
            <a:chExt cx="2566" cy="746"/>
          </a:xfrm>
        </p:grpSpPr>
        <p:sp>
          <p:nvSpPr>
            <p:cNvPr id="8" name="AutoShape 52"/>
            <p:cNvSpPr>
              <a:spLocks noChangeArrowheads="1"/>
            </p:cNvSpPr>
            <p:nvPr/>
          </p:nvSpPr>
          <p:spPr bwMode="gray">
            <a:xfrm>
              <a:off x="999" y="3120"/>
              <a:ext cx="2525" cy="746"/>
            </a:xfrm>
            <a:prstGeom prst="roundRect">
              <a:avLst>
                <a:gd name="adj" fmla="val 11921"/>
              </a:avLst>
            </a:prstGeom>
            <a:gradFill rotWithShape="1">
              <a:gsLst>
                <a:gs pos="0">
                  <a:schemeClr val="accent2">
                    <a:gamma/>
                    <a:tint val="63529"/>
                    <a:invGamma/>
                  </a:schemeClr>
                </a:gs>
                <a:gs pos="100000">
                  <a:schemeClr val="accent2"/>
                </a:gs>
              </a:gsLst>
              <a:lin ang="5400000" scaled="1"/>
            </a:gradFill>
            <a:ln w="38100">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ea typeface="宋体" pitchFamily="2" charset="-122"/>
              </a:endParaRPr>
            </a:p>
          </p:txBody>
        </p:sp>
        <p:sp>
          <p:nvSpPr>
            <p:cNvPr id="9" name="Freeform 53"/>
            <p:cNvSpPr>
              <a:spLocks/>
            </p:cNvSpPr>
            <p:nvPr/>
          </p:nvSpPr>
          <p:spPr bwMode="gray">
            <a:xfrm>
              <a:off x="1046" y="3168"/>
              <a:ext cx="381"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a:defRPr/>
              </a:pPr>
              <a:endParaRPr lang="zh-CN" altLang="en-US"/>
            </a:p>
          </p:txBody>
        </p:sp>
        <p:sp>
          <p:nvSpPr>
            <p:cNvPr id="10" name="Text Box 54"/>
            <p:cNvSpPr txBox="1">
              <a:spLocks noChangeArrowheads="1"/>
            </p:cNvSpPr>
            <p:nvPr/>
          </p:nvSpPr>
          <p:spPr bwMode="gray">
            <a:xfrm>
              <a:off x="999" y="3319"/>
              <a:ext cx="2566" cy="34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wrap="none">
              <a:spAutoFit/>
            </a:bodyPr>
            <a:lstStyle/>
            <a:p>
              <a:pPr>
                <a:defRPr/>
              </a:pPr>
              <a:r>
                <a:rPr lang="zh-CN" altLang="en-US" sz="2800" b="1" dirty="0">
                  <a:solidFill>
                    <a:srgbClr val="FFFFFF"/>
                  </a:solidFill>
                  <a:effectLst>
                    <a:outerShdw blurRad="38100" dist="38100" dir="2700000" algn="tl">
                      <a:srgbClr val="000000">
                        <a:alpha val="43137"/>
                      </a:srgbClr>
                    </a:outerShdw>
                  </a:effectLst>
                  <a:latin typeface="微软雅黑" pitchFamily="34" charset="-122"/>
                  <a:ea typeface="微软雅黑" pitchFamily="34" charset="-122"/>
                </a:rPr>
                <a:t>地市级调查办公室</a:t>
              </a:r>
              <a:endParaRPr lang="en-US" altLang="zh-CN" sz="2800" b="1" dirty="0">
                <a:solidFill>
                  <a:srgbClr val="FFFFFF"/>
                </a:solidFill>
                <a:effectLst>
                  <a:outerShdw blurRad="38100" dist="38100" dir="2700000" algn="tl">
                    <a:srgbClr val="000000">
                      <a:alpha val="43137"/>
                    </a:srgbClr>
                  </a:outerShdw>
                </a:effectLst>
                <a:latin typeface="微软雅黑" pitchFamily="34" charset="-122"/>
                <a:ea typeface="微软雅黑" pitchFamily="34" charset="-122"/>
              </a:endParaRPr>
            </a:p>
          </p:txBody>
        </p:sp>
      </p:grpSp>
      <p:sp>
        <p:nvSpPr>
          <p:cNvPr id="2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保密的组织机构和职责分工</a:t>
            </a:r>
            <a:endParaRPr lang="zh-CN" altLang="en-US" sz="3200" b="1" dirty="0" smtClean="0">
              <a:latin typeface="微软雅黑" pitchFamily="34" charset="-122"/>
              <a:ea typeface="微软雅黑" pitchFamily="34" charset="-122"/>
            </a:endParaRPr>
          </a:p>
        </p:txBody>
      </p:sp>
      <p:sp>
        <p:nvSpPr>
          <p:cNvPr id="25" name="内容占位符 2"/>
          <p:cNvSpPr>
            <a:spLocks noGrp="1"/>
          </p:cNvSpPr>
          <p:nvPr>
            <p:ph idx="1"/>
          </p:nvPr>
        </p:nvSpPr>
        <p:spPr>
          <a:xfrm>
            <a:off x="611188" y="1197248"/>
            <a:ext cx="7416800" cy="863600"/>
          </a:xfrm>
        </p:spPr>
        <p:txBody>
          <a:bodyPr>
            <a:noAutofit/>
          </a:bodyPr>
          <a:lstStyle/>
          <a:p>
            <a:pPr>
              <a:buFont typeface="Wingdings" pitchFamily="2" charset="2"/>
              <a:buChar char="l"/>
              <a:defRPr/>
            </a:pPr>
            <a:r>
              <a:rPr lang="zh-CN" altLang="en-US" sz="2800" b="1" dirty="0" smtClean="0">
                <a:effectLst/>
                <a:latin typeface="微软雅黑" pitchFamily="34" charset="-122"/>
                <a:ea typeface="微软雅黑" pitchFamily="34" charset="-122"/>
                <a:cs typeface="Times New Roman" pitchFamily="18" charset="0"/>
              </a:rPr>
              <a:t>结合</a:t>
            </a:r>
            <a:r>
              <a:rPr lang="zh-CN" altLang="zh-CN" sz="2800" b="1" dirty="0" smtClean="0">
                <a:effectLst/>
                <a:latin typeface="微软雅黑" pitchFamily="34" charset="-122"/>
                <a:ea typeface="微软雅黑" pitchFamily="34" charset="-122"/>
                <a:cs typeface="Times New Roman" pitchFamily="18" charset="0"/>
              </a:rPr>
              <a:t>部</a:t>
            </a:r>
            <a:r>
              <a:rPr lang="zh-CN" altLang="zh-CN" sz="2800" b="1" dirty="0">
                <a:effectLst/>
                <a:latin typeface="微软雅黑" pitchFamily="34" charset="-122"/>
                <a:ea typeface="微软雅黑" pitchFamily="34" charset="-122"/>
                <a:cs typeface="Times New Roman" pitchFamily="18" charset="0"/>
              </a:rPr>
              <a:t>、省、市三级专项调查组织</a:t>
            </a:r>
            <a:r>
              <a:rPr lang="zh-CN" altLang="zh-CN" sz="2800" b="1" dirty="0" smtClean="0">
                <a:effectLst/>
                <a:latin typeface="微软雅黑" pitchFamily="34" charset="-122"/>
                <a:ea typeface="微软雅黑" pitchFamily="34" charset="-122"/>
                <a:cs typeface="Times New Roman" pitchFamily="18" charset="0"/>
              </a:rPr>
              <a:t>机构</a:t>
            </a:r>
            <a:r>
              <a:rPr lang="zh-CN" altLang="en-US" sz="2800" b="1" dirty="0" smtClean="0">
                <a:effectLst/>
                <a:latin typeface="微软雅黑" pitchFamily="34" charset="-122"/>
                <a:ea typeface="微软雅黑" pitchFamily="34" charset="-122"/>
                <a:cs typeface="Times New Roman" pitchFamily="18" charset="0"/>
              </a:rPr>
              <a:t>，</a:t>
            </a:r>
            <a:r>
              <a:rPr lang="zh-CN" altLang="en-US" sz="2800" b="1" dirty="0" smtClean="0">
                <a:latin typeface="微软雅黑" pitchFamily="34" charset="-122"/>
                <a:ea typeface="微软雅黑" pitchFamily="34" charset="-122"/>
                <a:cs typeface="Times New Roman" pitchFamily="18" charset="0"/>
              </a:rPr>
              <a:t>将</a:t>
            </a:r>
            <a:r>
              <a:rPr lang="zh-CN" altLang="en-US" sz="2800" b="1" dirty="0">
                <a:latin typeface="微软雅黑" pitchFamily="34" charset="-122"/>
                <a:ea typeface="微软雅黑" pitchFamily="34" charset="-122"/>
                <a:cs typeface="Times New Roman" pitchFamily="18" charset="0"/>
              </a:rPr>
              <a:t>保密责任</a:t>
            </a:r>
            <a:r>
              <a:rPr lang="zh-CN" altLang="en-US" sz="2800" b="1" dirty="0" smtClean="0">
                <a:latin typeface="微软雅黑" pitchFamily="34" charset="-122"/>
                <a:ea typeface="微软雅黑" pitchFamily="34" charset="-122"/>
                <a:cs typeface="Times New Roman" pitchFamily="18" charset="0"/>
              </a:rPr>
              <a:t>逐级分解。</a:t>
            </a:r>
            <a:endParaRPr lang="zh-CN" altLang="en-US" sz="2800" b="1" dirty="0">
              <a:latin typeface="微软雅黑" pitchFamily="34" charset="-122"/>
              <a:ea typeface="微软雅黑" pitchFamily="34" charset="-122"/>
              <a:cs typeface="Times New Roman" pitchFamily="18" charset="0"/>
            </a:endParaRPr>
          </a:p>
        </p:txBody>
      </p:sp>
      <p:sp>
        <p:nvSpPr>
          <p:cNvPr id="30" name="矩形 29"/>
          <p:cNvSpPr/>
          <p:nvPr/>
        </p:nvSpPr>
        <p:spPr>
          <a:xfrm>
            <a:off x="5080765" y="2565038"/>
            <a:ext cx="3739707" cy="3372257"/>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marL="342900" indent="-342900">
              <a:lnSpc>
                <a:spcPct val="150000"/>
              </a:lnSpc>
              <a:buFont typeface="Arial" pitchFamily="34" charset="0"/>
              <a:buChar char="•"/>
            </a:pPr>
            <a:endParaRPr lang="en-US" altLang="zh-CN" sz="2400" b="1" dirty="0" smtClean="0">
              <a:latin typeface="华文楷体" pitchFamily="2" charset="-122"/>
              <a:ea typeface="华文楷体" pitchFamily="2" charset="-122"/>
            </a:endParaRPr>
          </a:p>
        </p:txBody>
      </p:sp>
      <p:sp>
        <p:nvSpPr>
          <p:cNvPr id="2" name="右箭头 1"/>
          <p:cNvSpPr/>
          <p:nvPr/>
        </p:nvSpPr>
        <p:spPr>
          <a:xfrm>
            <a:off x="3847631" y="2640895"/>
            <a:ext cx="792386" cy="5720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右箭头 20"/>
          <p:cNvSpPr/>
          <p:nvPr/>
        </p:nvSpPr>
        <p:spPr>
          <a:xfrm>
            <a:off x="3847631" y="3941018"/>
            <a:ext cx="792386" cy="5720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右箭头 21"/>
          <p:cNvSpPr/>
          <p:nvPr/>
        </p:nvSpPr>
        <p:spPr>
          <a:xfrm>
            <a:off x="3847631" y="5436323"/>
            <a:ext cx="792386" cy="5720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4968044" y="2276872"/>
            <a:ext cx="3564396" cy="1200329"/>
          </a:xfrm>
          <a:prstGeom prst="rect">
            <a:avLst/>
          </a:prstGeom>
          <a:noFill/>
          <a:ln>
            <a:solidFill>
              <a:schemeClr val="tx1"/>
            </a:solidFill>
          </a:ln>
        </p:spPr>
        <p:txBody>
          <a:bodyPr wrap="square" rtlCol="0">
            <a:spAutoFit/>
          </a:bodyPr>
          <a:lstStyle/>
          <a:p>
            <a:r>
              <a:rPr lang="zh-CN" altLang="en-US" sz="2400" b="1" dirty="0" smtClean="0">
                <a:latin typeface="华文楷体" pitchFamily="2" charset="-122"/>
                <a:ea typeface="华文楷体" pitchFamily="2" charset="-122"/>
              </a:rPr>
              <a:t>建立保密管理制度、组织开展全国保密教育培训、提供保密技术保障等</a:t>
            </a:r>
            <a:endParaRPr lang="zh-CN" altLang="en-US" sz="2400" b="1" dirty="0">
              <a:latin typeface="华文楷体" pitchFamily="2" charset="-122"/>
              <a:ea typeface="华文楷体" pitchFamily="2" charset="-122"/>
            </a:endParaRPr>
          </a:p>
        </p:txBody>
      </p:sp>
      <p:sp>
        <p:nvSpPr>
          <p:cNvPr id="26" name="TextBox 25"/>
          <p:cNvSpPr txBox="1"/>
          <p:nvPr/>
        </p:nvSpPr>
        <p:spPr>
          <a:xfrm>
            <a:off x="4968044" y="3645024"/>
            <a:ext cx="3564396" cy="1200329"/>
          </a:xfrm>
          <a:prstGeom prst="rect">
            <a:avLst/>
          </a:prstGeom>
          <a:noFill/>
          <a:ln>
            <a:solidFill>
              <a:schemeClr val="tx1"/>
            </a:solidFill>
          </a:ln>
        </p:spPr>
        <p:txBody>
          <a:bodyPr wrap="square" rtlCol="0">
            <a:spAutoFit/>
          </a:bodyPr>
          <a:lstStyle/>
          <a:p>
            <a:r>
              <a:rPr lang="zh-CN" altLang="en-US" sz="2400" b="1" dirty="0" smtClean="0">
                <a:latin typeface="华文楷体" pitchFamily="2" charset="-122"/>
                <a:ea typeface="华文楷体" pitchFamily="2" charset="-122"/>
              </a:rPr>
              <a:t>组织开展省级保密教育培训、落实市级保密责任书签订、监督检查保密工作</a:t>
            </a:r>
            <a:endParaRPr lang="zh-CN" altLang="en-US" sz="2400" b="1" dirty="0">
              <a:latin typeface="华文楷体" pitchFamily="2" charset="-122"/>
              <a:ea typeface="华文楷体" pitchFamily="2" charset="-122"/>
            </a:endParaRPr>
          </a:p>
        </p:txBody>
      </p:sp>
      <p:sp>
        <p:nvSpPr>
          <p:cNvPr id="27" name="TextBox 26"/>
          <p:cNvSpPr txBox="1"/>
          <p:nvPr/>
        </p:nvSpPr>
        <p:spPr>
          <a:xfrm>
            <a:off x="4968044" y="5036983"/>
            <a:ext cx="3564396" cy="1200329"/>
          </a:xfrm>
          <a:prstGeom prst="rect">
            <a:avLst/>
          </a:prstGeom>
          <a:noFill/>
          <a:ln>
            <a:solidFill>
              <a:schemeClr val="tx1"/>
            </a:solidFill>
          </a:ln>
        </p:spPr>
        <p:txBody>
          <a:bodyPr wrap="square" rtlCol="0">
            <a:spAutoFit/>
          </a:bodyPr>
          <a:lstStyle/>
          <a:p>
            <a:r>
              <a:rPr lang="zh-CN" altLang="en-US" sz="2400" b="1" dirty="0" smtClean="0">
                <a:latin typeface="华文楷体" pitchFamily="2" charset="-122"/>
                <a:ea typeface="华文楷体" pitchFamily="2" charset="-122"/>
              </a:rPr>
              <a:t>组织调查人员、签订保密责任书、部署保密重点，落实保密工作等</a:t>
            </a:r>
            <a:endParaRPr lang="zh-CN" altLang="en-US" sz="2400" b="1" dirty="0">
              <a:latin typeface="华文楷体" pitchFamily="2" charset="-122"/>
              <a:ea typeface="华文楷体" pitchFamily="2" charset="-122"/>
            </a:endParaRPr>
          </a:p>
        </p:txBody>
      </p:sp>
    </p:spTree>
    <p:extLst>
      <p:ext uri="{BB962C8B-B14F-4D97-AF65-F5344CB8AC3E}">
        <p14:creationId xmlns:p14="http://schemas.microsoft.com/office/powerpoint/2010/main" val="4121933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a:latin typeface="微软雅黑" pitchFamily="34" charset="-122"/>
                <a:ea typeface="微软雅黑" pitchFamily="34" charset="-122"/>
              </a:rPr>
              <a:t>保密</a:t>
            </a:r>
            <a:r>
              <a:rPr lang="zh-CN" altLang="en-US" sz="3200" b="1" dirty="0" smtClean="0">
                <a:latin typeface="微软雅黑" pitchFamily="34" charset="-122"/>
                <a:ea typeface="微软雅黑" pitchFamily="34" charset="-122"/>
              </a:rPr>
              <a:t>的重点工作</a:t>
            </a:r>
          </a:p>
        </p:txBody>
      </p:sp>
      <p:grpSp>
        <p:nvGrpSpPr>
          <p:cNvPr id="47" name="组合 46"/>
          <p:cNvGrpSpPr/>
          <p:nvPr/>
        </p:nvGrpSpPr>
        <p:grpSpPr>
          <a:xfrm>
            <a:off x="467544" y="1495487"/>
            <a:ext cx="3960000" cy="1800000"/>
            <a:chOff x="1484733" y="2332367"/>
            <a:chExt cx="4900886" cy="1816713"/>
          </a:xfrm>
        </p:grpSpPr>
        <p:sp>
          <p:nvSpPr>
            <p:cNvPr id="66" name="矩形 65"/>
            <p:cNvSpPr/>
            <p:nvPr/>
          </p:nvSpPr>
          <p:spPr>
            <a:xfrm>
              <a:off x="1484733" y="2332367"/>
              <a:ext cx="4900886" cy="1816713"/>
            </a:xfrm>
            <a:prstGeom prst="rect">
              <a:avLst/>
            </a:prstGeom>
            <a:noFill/>
            <a:ln w="9525">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solidFill>
                  <a:srgbClr val="0066FF"/>
                </a:solidFill>
                <a:latin typeface="微软雅黑" panose="020B0503020204020204" pitchFamily="34" charset="-122"/>
                <a:ea typeface="微软雅黑" panose="020B0503020204020204" pitchFamily="34" charset="-122"/>
              </a:endParaRPr>
            </a:p>
          </p:txBody>
        </p:sp>
        <p:sp>
          <p:nvSpPr>
            <p:cNvPr id="67" name="TextBox 6"/>
            <p:cNvSpPr txBox="1">
              <a:spLocks noChangeArrowheads="1"/>
            </p:cNvSpPr>
            <p:nvPr/>
          </p:nvSpPr>
          <p:spPr bwMode="auto">
            <a:xfrm>
              <a:off x="1596129" y="2462710"/>
              <a:ext cx="4789489" cy="4659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1" hangingPunct="1">
                <a:defRPr/>
              </a:pPr>
              <a:r>
                <a:rPr lang="zh-CN" altLang="en-US" sz="2400" b="1" dirty="0" smtClean="0">
                  <a:solidFill>
                    <a:schemeClr val="accent6">
                      <a:lumMod val="75000"/>
                    </a:schemeClr>
                  </a:solidFill>
                  <a:latin typeface="华文楷体" pitchFamily="2" charset="-122"/>
                  <a:ea typeface="华文楷体" pitchFamily="2" charset="-122"/>
                </a:rPr>
                <a:t>① 调查人员的甄选与管理</a:t>
              </a:r>
            </a:p>
          </p:txBody>
        </p:sp>
      </p:grpSp>
      <p:grpSp>
        <p:nvGrpSpPr>
          <p:cNvPr id="48" name="组合 47"/>
          <p:cNvGrpSpPr/>
          <p:nvPr/>
        </p:nvGrpSpPr>
        <p:grpSpPr>
          <a:xfrm>
            <a:off x="467544" y="3545798"/>
            <a:ext cx="3960000" cy="1800000"/>
            <a:chOff x="1484733" y="4382679"/>
            <a:chExt cx="4900886" cy="1816713"/>
          </a:xfrm>
        </p:grpSpPr>
        <p:sp>
          <p:nvSpPr>
            <p:cNvPr id="62" name="矩形 61"/>
            <p:cNvSpPr/>
            <p:nvPr/>
          </p:nvSpPr>
          <p:spPr>
            <a:xfrm>
              <a:off x="1484733" y="4382679"/>
              <a:ext cx="4900886" cy="1816713"/>
            </a:xfrm>
            <a:prstGeom prst="rect">
              <a:avLst/>
            </a:prstGeom>
            <a:noFill/>
            <a:ln w="9525">
              <a:solidFill>
                <a:srgbClr val="0066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solidFill>
                  <a:srgbClr val="0066FF"/>
                </a:solidFill>
                <a:latin typeface="微软雅黑" panose="020B0503020204020204" pitchFamily="34" charset="-122"/>
                <a:ea typeface="微软雅黑" panose="020B0503020204020204" pitchFamily="34" charset="-122"/>
              </a:endParaRPr>
            </a:p>
          </p:txBody>
        </p:sp>
        <p:sp>
          <p:nvSpPr>
            <p:cNvPr id="63" name="TextBox 6"/>
            <p:cNvSpPr txBox="1">
              <a:spLocks noChangeArrowheads="1"/>
            </p:cNvSpPr>
            <p:nvPr/>
          </p:nvSpPr>
          <p:spPr bwMode="auto">
            <a:xfrm>
              <a:off x="1596130" y="4452325"/>
              <a:ext cx="3907672" cy="4659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zh-CN" altLang="en-US" sz="2400" b="1" dirty="0" smtClean="0">
                  <a:solidFill>
                    <a:srgbClr val="0066FF"/>
                  </a:solidFill>
                  <a:latin typeface="华文楷体" pitchFamily="2" charset="-122"/>
                  <a:ea typeface="华文楷体" pitchFamily="2" charset="-122"/>
                </a:rPr>
                <a:t>③ 保密责任书签订</a:t>
              </a:r>
              <a:endParaRPr lang="zh-CN" altLang="en-US" b="1" dirty="0" smtClean="0">
                <a:solidFill>
                  <a:srgbClr val="0066FF"/>
                </a:solidFill>
                <a:latin typeface="华文楷体" pitchFamily="2" charset="-122"/>
                <a:ea typeface="华文楷体" pitchFamily="2" charset="-122"/>
              </a:endParaRPr>
            </a:p>
          </p:txBody>
        </p:sp>
      </p:grpSp>
      <p:grpSp>
        <p:nvGrpSpPr>
          <p:cNvPr id="49" name="组合 48"/>
          <p:cNvGrpSpPr/>
          <p:nvPr/>
        </p:nvGrpSpPr>
        <p:grpSpPr>
          <a:xfrm>
            <a:off x="4680014" y="1495488"/>
            <a:ext cx="3960000" cy="1800001"/>
            <a:chOff x="6601643" y="2332366"/>
            <a:chExt cx="4900886" cy="1816713"/>
          </a:xfrm>
        </p:grpSpPr>
        <p:sp>
          <p:nvSpPr>
            <p:cNvPr id="58" name="矩形 57"/>
            <p:cNvSpPr/>
            <p:nvPr/>
          </p:nvSpPr>
          <p:spPr>
            <a:xfrm>
              <a:off x="6601643" y="2332366"/>
              <a:ext cx="4900886" cy="1816713"/>
            </a:xfrm>
            <a:prstGeom prst="rect">
              <a:avLst/>
            </a:prstGeom>
            <a:noFill/>
            <a:ln w="9525">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solidFill>
                  <a:srgbClr val="0066FF"/>
                </a:solidFill>
                <a:latin typeface="微软雅黑" panose="020B0503020204020204" pitchFamily="34" charset="-122"/>
                <a:ea typeface="微软雅黑" panose="020B0503020204020204" pitchFamily="34" charset="-122"/>
              </a:endParaRPr>
            </a:p>
          </p:txBody>
        </p:sp>
        <p:sp>
          <p:nvSpPr>
            <p:cNvPr id="59" name="TextBox 6"/>
            <p:cNvSpPr txBox="1">
              <a:spLocks noChangeArrowheads="1"/>
            </p:cNvSpPr>
            <p:nvPr/>
          </p:nvSpPr>
          <p:spPr bwMode="auto">
            <a:xfrm>
              <a:off x="6723149" y="2462708"/>
              <a:ext cx="4779377" cy="46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zh-CN" altLang="en-US" sz="2400" b="1" dirty="0">
                  <a:solidFill>
                    <a:srgbClr val="00B050"/>
                  </a:solidFill>
                  <a:latin typeface="华文楷体" pitchFamily="2" charset="-122"/>
                  <a:ea typeface="华文楷体" pitchFamily="2" charset="-122"/>
                </a:rPr>
                <a:t>② </a:t>
              </a:r>
              <a:r>
                <a:rPr lang="zh-CN" altLang="en-US" sz="2400" b="1" dirty="0" smtClean="0">
                  <a:solidFill>
                    <a:srgbClr val="00B050"/>
                  </a:solidFill>
                  <a:latin typeface="华文楷体" pitchFamily="2" charset="-122"/>
                  <a:ea typeface="华文楷体" pitchFamily="2" charset="-122"/>
                </a:rPr>
                <a:t>资料的安全与保密</a:t>
              </a:r>
            </a:p>
          </p:txBody>
        </p:sp>
      </p:grpSp>
      <p:grpSp>
        <p:nvGrpSpPr>
          <p:cNvPr id="50" name="组合 49"/>
          <p:cNvGrpSpPr/>
          <p:nvPr/>
        </p:nvGrpSpPr>
        <p:grpSpPr>
          <a:xfrm>
            <a:off x="4680012" y="3545801"/>
            <a:ext cx="3960000" cy="1800000"/>
            <a:chOff x="6601643" y="4382680"/>
            <a:chExt cx="4900886" cy="1816713"/>
          </a:xfrm>
        </p:grpSpPr>
        <p:sp>
          <p:nvSpPr>
            <p:cNvPr id="54" name="矩形 53"/>
            <p:cNvSpPr/>
            <p:nvPr/>
          </p:nvSpPr>
          <p:spPr>
            <a:xfrm>
              <a:off x="6601643" y="4382680"/>
              <a:ext cx="4900886" cy="1816713"/>
            </a:xfrm>
            <a:prstGeom prst="rect">
              <a:avLst/>
            </a:prstGeom>
            <a:noFill/>
            <a:ln w="9525">
              <a:solidFill>
                <a:srgbClr val="CC00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solidFill>
                  <a:srgbClr val="0066FF"/>
                </a:solidFill>
                <a:latin typeface="微软雅黑" panose="020B0503020204020204" pitchFamily="34" charset="-122"/>
                <a:ea typeface="微软雅黑" panose="020B0503020204020204" pitchFamily="34" charset="-122"/>
              </a:endParaRPr>
            </a:p>
          </p:txBody>
        </p:sp>
        <p:sp>
          <p:nvSpPr>
            <p:cNvPr id="55" name="TextBox 6"/>
            <p:cNvSpPr txBox="1">
              <a:spLocks noChangeArrowheads="1"/>
            </p:cNvSpPr>
            <p:nvPr/>
          </p:nvSpPr>
          <p:spPr bwMode="auto">
            <a:xfrm>
              <a:off x="7359683" y="4482824"/>
              <a:ext cx="4098832" cy="4659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defRPr/>
              </a:pPr>
              <a:r>
                <a:rPr lang="zh-CN" altLang="en-US" sz="2400" b="1" dirty="0" smtClean="0">
                  <a:solidFill>
                    <a:srgbClr val="CC00FF"/>
                  </a:solidFill>
                  <a:latin typeface="华文楷体" pitchFamily="2" charset="-122"/>
                  <a:ea typeface="华文楷体" pitchFamily="2" charset="-122"/>
                </a:rPr>
                <a:t> ④保密检查与泄密应急</a:t>
              </a:r>
            </a:p>
          </p:txBody>
        </p:sp>
      </p:grpSp>
      <p:sp>
        <p:nvSpPr>
          <p:cNvPr id="3" name="TextBox 2"/>
          <p:cNvSpPr txBox="1"/>
          <p:nvPr/>
        </p:nvSpPr>
        <p:spPr>
          <a:xfrm>
            <a:off x="863586" y="2204864"/>
            <a:ext cx="3060342" cy="830997"/>
          </a:xfrm>
          <a:prstGeom prst="rect">
            <a:avLst/>
          </a:prstGeom>
          <a:noFill/>
        </p:spPr>
        <p:txBody>
          <a:bodyPr wrap="square" rtlCol="0">
            <a:spAutoFit/>
          </a:bodyPr>
          <a:lstStyle/>
          <a:p>
            <a:pPr>
              <a:defRPr/>
            </a:pPr>
            <a:r>
              <a:rPr lang="zh-CN" altLang="en-US" sz="2400" dirty="0" smtClean="0">
                <a:solidFill>
                  <a:schemeClr val="accent6">
                    <a:lumMod val="75000"/>
                  </a:schemeClr>
                </a:solidFill>
                <a:latin typeface="华文楷体" pitchFamily="2" charset="-122"/>
                <a:ea typeface="华文楷体" pitchFamily="2" charset="-122"/>
              </a:rPr>
              <a:t>严格</a:t>
            </a:r>
            <a:r>
              <a:rPr lang="zh-CN" altLang="en-US" sz="2400" dirty="0">
                <a:solidFill>
                  <a:schemeClr val="accent6">
                    <a:lumMod val="75000"/>
                  </a:schemeClr>
                </a:solidFill>
                <a:latin typeface="华文楷体" pitchFamily="2" charset="-122"/>
                <a:ea typeface="华文楷体" pitchFamily="2" charset="-122"/>
              </a:rPr>
              <a:t>甄选和管理调查工作参与人员</a:t>
            </a:r>
          </a:p>
        </p:txBody>
      </p:sp>
      <p:cxnSp>
        <p:nvCxnSpPr>
          <p:cNvPr id="6" name="直接连接符 5"/>
          <p:cNvCxnSpPr/>
          <p:nvPr/>
        </p:nvCxnSpPr>
        <p:spPr>
          <a:xfrm>
            <a:off x="467544" y="2060848"/>
            <a:ext cx="3744416" cy="0"/>
          </a:xfrm>
          <a:prstGeom prst="line">
            <a:avLst/>
          </a:prstGeom>
          <a:ln w="19050">
            <a:solidFill>
              <a:schemeClr val="accent6">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292080" y="2132856"/>
            <a:ext cx="3257921" cy="1200329"/>
          </a:xfrm>
          <a:prstGeom prst="rect">
            <a:avLst/>
          </a:prstGeom>
          <a:noFill/>
        </p:spPr>
        <p:txBody>
          <a:bodyPr wrap="square" rtlCol="0">
            <a:spAutoFit/>
          </a:bodyPr>
          <a:lstStyle/>
          <a:p>
            <a:r>
              <a:rPr lang="zh-CN" altLang="en-US" sz="2400" dirty="0">
                <a:solidFill>
                  <a:srgbClr val="00B050"/>
                </a:solidFill>
                <a:latin typeface="华文楷体" pitchFamily="2" charset="-122"/>
                <a:ea typeface="华文楷体" pitchFamily="2" charset="-122"/>
              </a:rPr>
              <a:t>配备保密管理人员，负责管理涉密资料，审核、批准调查资料</a:t>
            </a:r>
            <a:r>
              <a:rPr lang="zh-CN" altLang="en-US" sz="2400" dirty="0" smtClean="0">
                <a:solidFill>
                  <a:srgbClr val="00B050"/>
                </a:solidFill>
                <a:latin typeface="华文楷体" pitchFamily="2" charset="-122"/>
                <a:ea typeface="华文楷体" pitchFamily="2" charset="-122"/>
              </a:rPr>
              <a:t>报送</a:t>
            </a:r>
            <a:endParaRPr lang="zh-CN" altLang="en-US" sz="2400" dirty="0">
              <a:solidFill>
                <a:srgbClr val="00B050"/>
              </a:solidFill>
              <a:latin typeface="华文楷体" pitchFamily="2" charset="-122"/>
              <a:ea typeface="华文楷体" pitchFamily="2" charset="-122"/>
            </a:endParaRPr>
          </a:p>
        </p:txBody>
      </p:sp>
      <p:cxnSp>
        <p:nvCxnSpPr>
          <p:cNvPr id="56" name="直接连接符 55"/>
          <p:cNvCxnSpPr/>
          <p:nvPr/>
        </p:nvCxnSpPr>
        <p:spPr>
          <a:xfrm>
            <a:off x="4932040" y="2060848"/>
            <a:ext cx="3707972" cy="0"/>
          </a:xfrm>
          <a:prstGeom prst="line">
            <a:avLst/>
          </a:prstGeom>
          <a:ln w="19050">
            <a:solidFill>
              <a:srgbClr val="00B050"/>
            </a:solidFill>
            <a:prstDash val="sysDash"/>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863586" y="4266431"/>
            <a:ext cx="2952331" cy="830997"/>
          </a:xfrm>
          <a:prstGeom prst="rect">
            <a:avLst/>
          </a:prstGeom>
        </p:spPr>
        <p:txBody>
          <a:bodyPr wrap="square">
            <a:spAutoFit/>
          </a:bodyPr>
          <a:lstStyle/>
          <a:p>
            <a:pPr>
              <a:defRPr/>
            </a:pPr>
            <a:r>
              <a:rPr lang="zh-CN" altLang="en-US" sz="2400" dirty="0" smtClean="0">
                <a:solidFill>
                  <a:srgbClr val="0066FF"/>
                </a:solidFill>
                <a:latin typeface="华文楷体" pitchFamily="2" charset="-122"/>
                <a:ea typeface="华文楷体" pitchFamily="2" charset="-122"/>
              </a:rPr>
              <a:t>逐级落实保密责任书的签订</a:t>
            </a:r>
            <a:endParaRPr lang="zh-CN" altLang="en-US" sz="2400" dirty="0">
              <a:solidFill>
                <a:srgbClr val="0066FF"/>
              </a:solidFill>
              <a:latin typeface="华文楷体" pitchFamily="2" charset="-122"/>
              <a:ea typeface="华文楷体" pitchFamily="2" charset="-122"/>
            </a:endParaRPr>
          </a:p>
        </p:txBody>
      </p:sp>
      <p:cxnSp>
        <p:nvCxnSpPr>
          <p:cNvPr id="57" name="直接连接符 56"/>
          <p:cNvCxnSpPr/>
          <p:nvPr/>
        </p:nvCxnSpPr>
        <p:spPr>
          <a:xfrm>
            <a:off x="467544" y="4082544"/>
            <a:ext cx="3744416" cy="0"/>
          </a:xfrm>
          <a:prstGeom prst="line">
            <a:avLst/>
          </a:prstGeom>
          <a:ln w="19050">
            <a:solidFill>
              <a:srgbClr val="0099CC"/>
            </a:solidFill>
            <a:prstDash val="sysDash"/>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5382090" y="4145472"/>
            <a:ext cx="3222358" cy="1200329"/>
          </a:xfrm>
          <a:prstGeom prst="rect">
            <a:avLst/>
          </a:prstGeom>
        </p:spPr>
        <p:txBody>
          <a:bodyPr wrap="square">
            <a:spAutoFit/>
          </a:bodyPr>
          <a:lstStyle/>
          <a:p>
            <a:pPr>
              <a:defRPr/>
            </a:pPr>
            <a:r>
              <a:rPr lang="zh-CN" altLang="en-US" sz="2400" dirty="0">
                <a:solidFill>
                  <a:srgbClr val="CC00FF"/>
                </a:solidFill>
                <a:latin typeface="华文楷体" pitchFamily="2" charset="-122"/>
                <a:ea typeface="华文楷体" pitchFamily="2" charset="-122"/>
              </a:rPr>
              <a:t>监督检查保密工作落实情况</a:t>
            </a:r>
            <a:r>
              <a:rPr lang="zh-CN" altLang="en-US" sz="2400" dirty="0" smtClean="0">
                <a:solidFill>
                  <a:srgbClr val="CC00FF"/>
                </a:solidFill>
                <a:latin typeface="华文楷体" pitchFamily="2" charset="-122"/>
                <a:ea typeface="华文楷体" pitchFamily="2" charset="-122"/>
              </a:rPr>
              <a:t>，制定泄密应急反应机制</a:t>
            </a:r>
            <a:endParaRPr lang="zh-CN" altLang="en-US" sz="2400" dirty="0">
              <a:solidFill>
                <a:srgbClr val="CC00FF"/>
              </a:solidFill>
              <a:latin typeface="华文楷体" pitchFamily="2" charset="-122"/>
              <a:ea typeface="华文楷体" pitchFamily="2" charset="-122"/>
            </a:endParaRPr>
          </a:p>
        </p:txBody>
      </p:sp>
      <p:grpSp>
        <p:nvGrpSpPr>
          <p:cNvPr id="51" name="组合 50"/>
          <p:cNvGrpSpPr/>
          <p:nvPr/>
        </p:nvGrpSpPr>
        <p:grpSpPr>
          <a:xfrm>
            <a:off x="3779912" y="2636912"/>
            <a:ext cx="1512168" cy="1512168"/>
            <a:chOff x="5737547" y="3509795"/>
            <a:chExt cx="1512168" cy="1512168"/>
          </a:xfrm>
        </p:grpSpPr>
        <p:sp>
          <p:nvSpPr>
            <p:cNvPr id="52" name="椭圆 51"/>
            <p:cNvSpPr/>
            <p:nvPr/>
          </p:nvSpPr>
          <p:spPr>
            <a:xfrm>
              <a:off x="5737547" y="3509795"/>
              <a:ext cx="1512168" cy="1512168"/>
            </a:xfrm>
            <a:prstGeom prst="ellipse">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53" name="矩形 52"/>
            <p:cNvSpPr/>
            <p:nvPr/>
          </p:nvSpPr>
          <p:spPr>
            <a:xfrm>
              <a:off x="6007577" y="3753354"/>
              <a:ext cx="1008112" cy="1083374"/>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15000"/>
                </a:lnSpc>
              </a:pPr>
              <a:r>
                <a:rPr lang="zh-CN" altLang="en-US" sz="2800" b="1" kern="100" dirty="0" smtClean="0">
                  <a:latin typeface="华文楷体" pitchFamily="2" charset="-122"/>
                  <a:ea typeface="华文楷体" pitchFamily="2" charset="-122"/>
                </a:rPr>
                <a:t>重点工 作</a:t>
              </a:r>
              <a:endParaRPr lang="zh-CN" altLang="zh-CN" sz="2800" b="1" kern="100" dirty="0">
                <a:latin typeface="华文楷体" pitchFamily="2" charset="-122"/>
                <a:ea typeface="华文楷体" pitchFamily="2" charset="-122"/>
              </a:endParaRPr>
            </a:p>
          </p:txBody>
        </p:sp>
      </p:grpSp>
      <p:cxnSp>
        <p:nvCxnSpPr>
          <p:cNvPr id="60" name="直接连接符 59"/>
          <p:cNvCxnSpPr/>
          <p:nvPr/>
        </p:nvCxnSpPr>
        <p:spPr>
          <a:xfrm>
            <a:off x="4860032" y="4077072"/>
            <a:ext cx="3744416" cy="0"/>
          </a:xfrm>
          <a:prstGeom prst="line">
            <a:avLst/>
          </a:prstGeom>
          <a:ln w="19050">
            <a:solidFill>
              <a:srgbClr val="CC00FF"/>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81924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smtClean="0">
                <a:latin typeface="微软雅黑" pitchFamily="34" charset="-122"/>
                <a:ea typeface="微软雅黑" pitchFamily="34" charset="-122"/>
              </a:rPr>
              <a:t>调查人员的甄选与管理</a:t>
            </a:r>
          </a:p>
        </p:txBody>
      </p:sp>
      <p:sp>
        <p:nvSpPr>
          <p:cNvPr id="3" name="内容占位符 2"/>
          <p:cNvSpPr>
            <a:spLocks noGrp="1"/>
          </p:cNvSpPr>
          <p:nvPr>
            <p:ph idx="1"/>
          </p:nvPr>
        </p:nvSpPr>
        <p:spPr>
          <a:xfrm>
            <a:off x="611188" y="1159620"/>
            <a:ext cx="7416800" cy="1189260"/>
          </a:xfrm>
        </p:spPr>
        <p:txBody>
          <a:bodyPr>
            <a:noAutofit/>
          </a:bodyPr>
          <a:lstStyle/>
          <a:p>
            <a:pPr>
              <a:lnSpc>
                <a:spcPct val="150000"/>
              </a:lnSpc>
              <a:buFont typeface="Wingdings" pitchFamily="2" charset="2"/>
              <a:buChar char="l"/>
              <a:defRPr/>
            </a:pPr>
            <a:r>
              <a:rPr lang="zh-CN" altLang="en-US" sz="2800" b="1" dirty="0" smtClean="0">
                <a:latin typeface="微软雅黑" pitchFamily="34" charset="-122"/>
                <a:ea typeface="微软雅黑" pitchFamily="34" charset="-122"/>
                <a:cs typeface="Times New Roman" pitchFamily="18" charset="0"/>
              </a:rPr>
              <a:t>对调查</a:t>
            </a:r>
            <a:r>
              <a:rPr lang="zh-CN" altLang="en-US" sz="2800" b="1" dirty="0">
                <a:latin typeface="微软雅黑" pitchFamily="34" charset="-122"/>
                <a:ea typeface="微软雅黑" pitchFamily="34" charset="-122"/>
                <a:cs typeface="Times New Roman" pitchFamily="18" charset="0"/>
              </a:rPr>
              <a:t>人员的确定</a:t>
            </a:r>
            <a:r>
              <a:rPr lang="zh-CN" altLang="en-US" sz="2800" b="1" dirty="0" smtClean="0">
                <a:latin typeface="微软雅黑" pitchFamily="34" charset="-122"/>
                <a:ea typeface="微软雅黑" pitchFamily="34" charset="-122"/>
                <a:cs typeface="Times New Roman" pitchFamily="18" charset="0"/>
              </a:rPr>
              <a:t>，</a:t>
            </a:r>
            <a:r>
              <a:rPr lang="zh-CN" altLang="zh-CN" sz="2800" b="1" dirty="0" smtClean="0">
                <a:latin typeface="微软雅黑" pitchFamily="34" charset="-122"/>
                <a:ea typeface="微软雅黑" pitchFamily="34" charset="-122"/>
                <a:cs typeface="Times New Roman" pitchFamily="18" charset="0"/>
              </a:rPr>
              <a:t>遵循</a:t>
            </a:r>
            <a:r>
              <a:rPr lang="zh-CN" altLang="zh-CN" sz="2800" b="1" dirty="0">
                <a:latin typeface="微软雅黑" pitchFamily="34" charset="-122"/>
                <a:ea typeface="微软雅黑" pitchFamily="34" charset="-122"/>
                <a:cs typeface="Times New Roman" pitchFamily="18" charset="0"/>
              </a:rPr>
              <a:t>“</a:t>
            </a:r>
            <a:r>
              <a:rPr lang="zh-CN" altLang="zh-CN" sz="2800" b="1" dirty="0">
                <a:solidFill>
                  <a:srgbClr val="CC3300"/>
                </a:solidFill>
                <a:latin typeface="微软雅黑" pitchFamily="34" charset="-122"/>
                <a:ea typeface="微软雅黑" pitchFamily="34" charset="-122"/>
                <a:cs typeface="Times New Roman" pitchFamily="18" charset="0"/>
              </a:rPr>
              <a:t>先审后用</a:t>
            </a:r>
            <a:r>
              <a:rPr lang="zh-CN" altLang="zh-CN" sz="2800" b="1" dirty="0" smtClean="0">
                <a:latin typeface="微软雅黑" pitchFamily="34" charset="-122"/>
                <a:ea typeface="微软雅黑" pitchFamily="34" charset="-122"/>
                <a:cs typeface="Times New Roman" pitchFamily="18" charset="0"/>
              </a:rPr>
              <a:t>”原则</a:t>
            </a:r>
            <a:endParaRPr lang="en-US" altLang="zh-CN" sz="2800" b="1" dirty="0" smtClean="0">
              <a:latin typeface="微软雅黑" pitchFamily="34" charset="-122"/>
              <a:ea typeface="微软雅黑" pitchFamily="34" charset="-122"/>
              <a:cs typeface="Times New Roman" pitchFamily="18" charset="0"/>
            </a:endParaRPr>
          </a:p>
          <a:p>
            <a:pPr marL="342900" lvl="1" indent="-342900">
              <a:lnSpc>
                <a:spcPct val="150000"/>
              </a:lnSpc>
              <a:buFont typeface="Wingdings" pitchFamily="2" charset="2"/>
              <a:buChar char="l"/>
              <a:defRPr/>
            </a:pPr>
            <a:r>
              <a:rPr lang="zh-CN" altLang="zh-CN" b="1" dirty="0">
                <a:latin typeface="微软雅黑" pitchFamily="34" charset="-122"/>
                <a:ea typeface="微软雅黑" pitchFamily="34" charset="-122"/>
                <a:cs typeface="Times New Roman" pitchFamily="18" charset="0"/>
              </a:rPr>
              <a:t>优先选择系统内单位长期聘用员工或者有测绘资质单位的聘用员工</a:t>
            </a:r>
            <a:endParaRPr lang="en-US" altLang="zh-CN" b="1" dirty="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r>
              <a:rPr lang="zh-CN" altLang="en-US" sz="2800" b="1" dirty="0">
                <a:latin typeface="微软雅黑" pitchFamily="34" charset="-122"/>
                <a:ea typeface="微软雅黑" pitchFamily="34" charset="-122"/>
                <a:cs typeface="Times New Roman" pitchFamily="18" charset="0"/>
              </a:rPr>
              <a:t>调查</a:t>
            </a:r>
            <a:r>
              <a:rPr lang="zh-CN" altLang="en-US" sz="2800" b="1" dirty="0" smtClean="0">
                <a:latin typeface="微软雅黑" pitchFamily="34" charset="-122"/>
                <a:ea typeface="微软雅黑" pitchFamily="34" charset="-122"/>
                <a:cs typeface="Times New Roman" pitchFamily="18" charset="0"/>
              </a:rPr>
              <a:t>人员甄选条件：</a:t>
            </a:r>
            <a:endParaRPr lang="en-US" altLang="zh-CN" sz="2800" b="1" dirty="0">
              <a:latin typeface="微软雅黑" pitchFamily="34" charset="-122"/>
              <a:ea typeface="微软雅黑" pitchFamily="34" charset="-122"/>
              <a:cs typeface="Times New Roman" pitchFamily="18" charset="0"/>
            </a:endParaRPr>
          </a:p>
          <a:p>
            <a:pPr lvl="1">
              <a:lnSpc>
                <a:spcPct val="150000"/>
              </a:lnSpc>
              <a:buFont typeface="Wingdings" pitchFamily="2" charset="2"/>
              <a:buChar char="Ø"/>
              <a:defRPr/>
            </a:pPr>
            <a:r>
              <a:rPr lang="zh-CN" altLang="en-US" sz="2400" dirty="0" smtClean="0">
                <a:latin typeface="微软雅黑" pitchFamily="34" charset="-122"/>
                <a:ea typeface="微软雅黑" pitchFamily="34" charset="-122"/>
                <a:cs typeface="Times New Roman" pitchFamily="18" charset="0"/>
              </a:rPr>
              <a:t>具备</a:t>
            </a:r>
            <a:r>
              <a:rPr lang="zh-CN" altLang="zh-CN" sz="2400" dirty="0" smtClean="0">
                <a:latin typeface="微软雅黑" pitchFamily="34" charset="-122"/>
                <a:ea typeface="微软雅黑" pitchFamily="34" charset="-122"/>
                <a:cs typeface="Times New Roman" pitchFamily="18" charset="0"/>
              </a:rPr>
              <a:t>较强</a:t>
            </a:r>
            <a:r>
              <a:rPr lang="zh-CN" altLang="zh-CN" sz="2400" dirty="0">
                <a:latin typeface="微软雅黑" pitchFamily="34" charset="-122"/>
                <a:ea typeface="微软雅黑" pitchFamily="34" charset="-122"/>
                <a:cs typeface="Times New Roman" pitchFamily="18" charset="0"/>
              </a:rPr>
              <a:t>的保密法制观念</a:t>
            </a:r>
            <a:endParaRPr lang="en-US" altLang="zh-CN" sz="2400" dirty="0">
              <a:latin typeface="微软雅黑" pitchFamily="34" charset="-122"/>
              <a:ea typeface="微软雅黑" pitchFamily="34" charset="-122"/>
              <a:cs typeface="Times New Roman" pitchFamily="18" charset="0"/>
            </a:endParaRPr>
          </a:p>
          <a:p>
            <a:pPr lvl="1">
              <a:lnSpc>
                <a:spcPct val="150000"/>
              </a:lnSpc>
              <a:buFont typeface="Wingdings" pitchFamily="2" charset="2"/>
              <a:buChar char="Ø"/>
              <a:defRPr/>
            </a:pPr>
            <a:r>
              <a:rPr lang="zh-CN" altLang="zh-CN" sz="2400" dirty="0">
                <a:latin typeface="微软雅黑" pitchFamily="34" charset="-122"/>
                <a:ea typeface="微软雅黑" pitchFamily="34" charset="-122"/>
                <a:cs typeface="Times New Roman" pitchFamily="18" charset="0"/>
              </a:rPr>
              <a:t>掌握一定的保密工作</a:t>
            </a:r>
            <a:r>
              <a:rPr lang="zh-CN" altLang="zh-CN" sz="2400" dirty="0" smtClean="0">
                <a:latin typeface="微软雅黑" pitchFamily="34" charset="-122"/>
                <a:ea typeface="微软雅黑" pitchFamily="34" charset="-122"/>
                <a:cs typeface="Times New Roman" pitchFamily="18" charset="0"/>
              </a:rPr>
              <a:t>技能</a:t>
            </a:r>
            <a:endParaRPr lang="en-US" altLang="zh-CN" sz="2400" dirty="0" smtClean="0">
              <a:latin typeface="微软雅黑" pitchFamily="34" charset="-122"/>
              <a:ea typeface="微软雅黑" pitchFamily="34" charset="-122"/>
              <a:cs typeface="Times New Roman" pitchFamily="18" charset="0"/>
            </a:endParaRPr>
          </a:p>
          <a:p>
            <a:pPr marL="457200" lvl="1" indent="0">
              <a:lnSpc>
                <a:spcPct val="150000"/>
              </a:lnSpc>
              <a:buNone/>
              <a:defRPr/>
            </a:pPr>
            <a:endParaRPr lang="en-US" altLang="zh-CN" sz="2400"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endParaRPr lang="en-US" altLang="zh-CN" sz="2800" b="1"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endParaRPr lang="en-US" altLang="zh-CN" sz="2800" b="1" dirty="0">
              <a:latin typeface="微软雅黑" pitchFamily="34" charset="-122"/>
              <a:ea typeface="微软雅黑" pitchFamily="34" charset="-122"/>
              <a:cs typeface="Times New Roman" pitchFamily="18" charset="0"/>
            </a:endParaRPr>
          </a:p>
        </p:txBody>
      </p:sp>
      <p:pic>
        <p:nvPicPr>
          <p:cNvPr id="40" name="图片 39" descr="www.tuweimei.comComp_10751365_8da38r7WKQstBSVs2j7WO63r8MxMGFXE.jpg"/>
          <p:cNvPicPr>
            <a:picLocks noGrp="1"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02932" y="3573016"/>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10318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rot="5400000">
            <a:off x="-503188" y="2678069"/>
            <a:ext cx="3809895" cy="2444494"/>
            <a:chOff x="2346280" y="2992831"/>
            <a:chExt cx="4451440" cy="2856120"/>
          </a:xfrm>
        </p:grpSpPr>
        <p:sp>
          <p:nvSpPr>
            <p:cNvPr id="18" name="Oval 5"/>
            <p:cNvSpPr>
              <a:spLocks noChangeArrowheads="1"/>
            </p:cNvSpPr>
            <p:nvPr/>
          </p:nvSpPr>
          <p:spPr bwMode="auto">
            <a:xfrm>
              <a:off x="2346280" y="3979558"/>
              <a:ext cx="4451440" cy="1465666"/>
            </a:xfrm>
            <a:prstGeom prst="ellipse">
              <a:avLst/>
            </a:prstGeom>
            <a:gradFill rotWithShape="1">
              <a:gsLst>
                <a:gs pos="0">
                  <a:sysClr val="windowText" lastClr="000000"/>
                </a:gs>
                <a:gs pos="100000">
                  <a:sysClr val="window" lastClr="FFFFFF">
                    <a:alpha val="0"/>
                  </a:sys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latin typeface="微软雅黑" pitchFamily="34" charset="-122"/>
              </a:endParaRPr>
            </a:p>
          </p:txBody>
        </p:sp>
        <p:grpSp>
          <p:nvGrpSpPr>
            <p:cNvPr id="19" name="组合 18"/>
            <p:cNvGrpSpPr/>
            <p:nvPr/>
          </p:nvGrpSpPr>
          <p:grpSpPr>
            <a:xfrm>
              <a:off x="3021801" y="2992831"/>
              <a:ext cx="3116260" cy="2856120"/>
              <a:chOff x="2823686" y="2992831"/>
              <a:chExt cx="3116260" cy="2856120"/>
            </a:xfrm>
          </p:grpSpPr>
          <p:grpSp>
            <p:nvGrpSpPr>
              <p:cNvPr id="20" name="Group 6"/>
              <p:cNvGrpSpPr>
                <a:grpSpLocks/>
              </p:cNvGrpSpPr>
              <p:nvPr/>
            </p:nvGrpSpPr>
            <p:grpSpPr bwMode="auto">
              <a:xfrm>
                <a:off x="2823686" y="3005538"/>
                <a:ext cx="3116260" cy="2843413"/>
                <a:chOff x="3107" y="2795"/>
                <a:chExt cx="1089" cy="994"/>
              </a:xfrm>
            </p:grpSpPr>
            <p:sp>
              <p:nvSpPr>
                <p:cNvPr id="22" name="Oval 9"/>
                <p:cNvSpPr>
                  <a:spLocks noChangeArrowheads="1"/>
                </p:cNvSpPr>
                <p:nvPr/>
              </p:nvSpPr>
              <p:spPr bwMode="auto">
                <a:xfrm flipV="1">
                  <a:off x="3332" y="3607"/>
                  <a:ext cx="183" cy="182"/>
                </a:xfrm>
                <a:prstGeom prst="ellipse">
                  <a:avLst/>
                </a:prstGeom>
                <a:gradFill rotWithShape="1">
                  <a:gsLst>
                    <a:gs pos="0">
                      <a:sysClr val="window" lastClr="FFFFFF">
                        <a:alpha val="29999"/>
                      </a:sysClr>
                    </a:gs>
                    <a:gs pos="100000">
                      <a:srgbClr val="67ABF5">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rot="10800000" wrap="none"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latin typeface="微软雅黑" pitchFamily="34" charset="-122"/>
                  </a:endParaRPr>
                </a:p>
              </p:txBody>
            </p:sp>
            <p:grpSp>
              <p:nvGrpSpPr>
                <p:cNvPr id="23" name="Group 10"/>
                <p:cNvGrpSpPr>
                  <a:grpSpLocks/>
                </p:cNvGrpSpPr>
                <p:nvPr/>
              </p:nvGrpSpPr>
              <p:grpSpPr bwMode="auto">
                <a:xfrm>
                  <a:off x="3107" y="2795"/>
                  <a:ext cx="1089" cy="681"/>
                  <a:chOff x="1610" y="2838"/>
                  <a:chExt cx="1089" cy="681"/>
                </a:xfrm>
              </p:grpSpPr>
              <p:sp>
                <p:nvSpPr>
                  <p:cNvPr id="24" name="Freeform 11"/>
                  <p:cNvSpPr>
                    <a:spLocks/>
                  </p:cNvSpPr>
                  <p:nvPr/>
                </p:nvSpPr>
                <p:spPr bwMode="auto">
                  <a:xfrm>
                    <a:off x="1610" y="2838"/>
                    <a:ext cx="1089" cy="681"/>
                  </a:xfrm>
                  <a:custGeom>
                    <a:avLst/>
                    <a:gdLst>
                      <a:gd name="T0" fmla="*/ 637 w 1862"/>
                      <a:gd name="T1" fmla="*/ 318 h 1164"/>
                      <a:gd name="T2" fmla="*/ 635 w 1862"/>
                      <a:gd name="T3" fmla="*/ 326 h 1164"/>
                      <a:gd name="T4" fmla="*/ 630 w 1862"/>
                      <a:gd name="T5" fmla="*/ 335 h 1164"/>
                      <a:gd name="T6" fmla="*/ 622 w 1862"/>
                      <a:gd name="T7" fmla="*/ 342 h 1164"/>
                      <a:gd name="T8" fmla="*/ 612 w 1862"/>
                      <a:gd name="T9" fmla="*/ 349 h 1164"/>
                      <a:gd name="T10" fmla="*/ 582 w 1862"/>
                      <a:gd name="T11" fmla="*/ 363 h 1164"/>
                      <a:gd name="T12" fmla="*/ 543 w 1862"/>
                      <a:gd name="T13" fmla="*/ 374 h 1164"/>
                      <a:gd name="T14" fmla="*/ 497 w 1862"/>
                      <a:gd name="T15" fmla="*/ 385 h 1164"/>
                      <a:gd name="T16" fmla="*/ 443 w 1862"/>
                      <a:gd name="T17" fmla="*/ 391 h 1164"/>
                      <a:gd name="T18" fmla="*/ 382 w 1862"/>
                      <a:gd name="T19" fmla="*/ 396 h 1164"/>
                      <a:gd name="T20" fmla="*/ 318 w 1862"/>
                      <a:gd name="T21" fmla="*/ 398 h 1164"/>
                      <a:gd name="T22" fmla="*/ 286 w 1862"/>
                      <a:gd name="T23" fmla="*/ 398 h 1164"/>
                      <a:gd name="T24" fmla="*/ 223 w 1862"/>
                      <a:gd name="T25" fmla="*/ 394 h 1164"/>
                      <a:gd name="T26" fmla="*/ 167 w 1862"/>
                      <a:gd name="T27" fmla="*/ 388 h 1164"/>
                      <a:gd name="T28" fmla="*/ 116 w 1862"/>
                      <a:gd name="T29" fmla="*/ 380 h 1164"/>
                      <a:gd name="T30" fmla="*/ 73 w 1862"/>
                      <a:gd name="T31" fmla="*/ 369 h 1164"/>
                      <a:gd name="T32" fmla="*/ 39 w 1862"/>
                      <a:gd name="T33" fmla="*/ 357 h 1164"/>
                      <a:gd name="T34" fmla="*/ 19 w 1862"/>
                      <a:gd name="T35" fmla="*/ 346 h 1164"/>
                      <a:gd name="T36" fmla="*/ 11 w 1862"/>
                      <a:gd name="T37" fmla="*/ 338 h 1164"/>
                      <a:gd name="T38" fmla="*/ 4 w 1862"/>
                      <a:gd name="T39" fmla="*/ 331 h 1164"/>
                      <a:gd name="T40" fmla="*/ 1 w 1862"/>
                      <a:gd name="T41" fmla="*/ 322 h 1164"/>
                      <a:gd name="T42" fmla="*/ 0 w 1862"/>
                      <a:gd name="T43" fmla="*/ 318 h 1164"/>
                      <a:gd name="T44" fmla="*/ 1 w 1862"/>
                      <a:gd name="T45" fmla="*/ 286 h 1164"/>
                      <a:gd name="T46" fmla="*/ 6 w 1862"/>
                      <a:gd name="T47" fmla="*/ 254 h 1164"/>
                      <a:gd name="T48" fmla="*/ 15 w 1862"/>
                      <a:gd name="T49" fmla="*/ 224 h 1164"/>
                      <a:gd name="T50" fmla="*/ 25 w 1862"/>
                      <a:gd name="T51" fmla="*/ 194 h 1164"/>
                      <a:gd name="T52" fmla="*/ 39 w 1862"/>
                      <a:gd name="T53" fmla="*/ 166 h 1164"/>
                      <a:gd name="T54" fmla="*/ 54 w 1862"/>
                      <a:gd name="T55" fmla="*/ 140 h 1164"/>
                      <a:gd name="T56" fmla="*/ 73 w 1862"/>
                      <a:gd name="T57" fmla="*/ 116 h 1164"/>
                      <a:gd name="T58" fmla="*/ 93 w 1862"/>
                      <a:gd name="T59" fmla="*/ 93 h 1164"/>
                      <a:gd name="T60" fmla="*/ 116 w 1862"/>
                      <a:gd name="T61" fmla="*/ 73 h 1164"/>
                      <a:gd name="T62" fmla="*/ 140 w 1862"/>
                      <a:gd name="T63" fmla="*/ 54 h 1164"/>
                      <a:gd name="T64" fmla="*/ 167 w 1862"/>
                      <a:gd name="T65" fmla="*/ 39 h 1164"/>
                      <a:gd name="T66" fmla="*/ 194 w 1862"/>
                      <a:gd name="T67" fmla="*/ 25 h 1164"/>
                      <a:gd name="T68" fmla="*/ 223 w 1862"/>
                      <a:gd name="T69" fmla="*/ 15 h 1164"/>
                      <a:gd name="T70" fmla="*/ 254 w 1862"/>
                      <a:gd name="T71" fmla="*/ 6 h 1164"/>
                      <a:gd name="T72" fmla="*/ 286 w 1862"/>
                      <a:gd name="T73" fmla="*/ 1 h 1164"/>
                      <a:gd name="T74" fmla="*/ 318 w 1862"/>
                      <a:gd name="T75" fmla="*/ 0 h 1164"/>
                      <a:gd name="T76" fmla="*/ 335 w 1862"/>
                      <a:gd name="T77" fmla="*/ 0 h 1164"/>
                      <a:gd name="T78" fmla="*/ 367 w 1862"/>
                      <a:gd name="T79" fmla="*/ 4 h 1164"/>
                      <a:gd name="T80" fmla="*/ 398 w 1862"/>
                      <a:gd name="T81" fmla="*/ 9 h 1164"/>
                      <a:gd name="T82" fmla="*/ 428 w 1862"/>
                      <a:gd name="T83" fmla="*/ 19 h 1164"/>
                      <a:gd name="T84" fmla="*/ 456 w 1862"/>
                      <a:gd name="T85" fmla="*/ 32 h 1164"/>
                      <a:gd name="T86" fmla="*/ 484 w 1862"/>
                      <a:gd name="T87" fmla="*/ 46 h 1164"/>
                      <a:gd name="T88" fmla="*/ 509 w 1862"/>
                      <a:gd name="T89" fmla="*/ 63 h 1164"/>
                      <a:gd name="T90" fmla="*/ 532 w 1862"/>
                      <a:gd name="T91" fmla="*/ 83 h 1164"/>
                      <a:gd name="T92" fmla="*/ 554 w 1862"/>
                      <a:gd name="T93" fmla="*/ 104 h 1164"/>
                      <a:gd name="T94" fmla="*/ 573 w 1862"/>
                      <a:gd name="T95" fmla="*/ 128 h 1164"/>
                      <a:gd name="T96" fmla="*/ 590 w 1862"/>
                      <a:gd name="T97" fmla="*/ 153 h 1164"/>
                      <a:gd name="T98" fmla="*/ 605 w 1862"/>
                      <a:gd name="T99" fmla="*/ 180 h 1164"/>
                      <a:gd name="T100" fmla="*/ 618 w 1862"/>
                      <a:gd name="T101" fmla="*/ 209 h 1164"/>
                      <a:gd name="T102" fmla="*/ 626 w 1862"/>
                      <a:gd name="T103" fmla="*/ 239 h 1164"/>
                      <a:gd name="T104" fmla="*/ 633 w 1862"/>
                      <a:gd name="T105" fmla="*/ 270 h 1164"/>
                      <a:gd name="T106" fmla="*/ 636 w 1862"/>
                      <a:gd name="T107" fmla="*/ 302 h 1164"/>
                      <a:gd name="T108" fmla="*/ 637 w 1862"/>
                      <a:gd name="T109" fmla="*/ 318 h 116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862"/>
                      <a:gd name="T166" fmla="*/ 0 h 1164"/>
                      <a:gd name="T167" fmla="*/ 1862 w 1862"/>
                      <a:gd name="T168" fmla="*/ 1164 h 116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862" h="1164">
                        <a:moveTo>
                          <a:pt x="1862" y="930"/>
                        </a:moveTo>
                        <a:lnTo>
                          <a:pt x="1862" y="930"/>
                        </a:lnTo>
                        <a:lnTo>
                          <a:pt x="1860" y="942"/>
                        </a:lnTo>
                        <a:lnTo>
                          <a:pt x="1856" y="954"/>
                        </a:lnTo>
                        <a:lnTo>
                          <a:pt x="1850" y="966"/>
                        </a:lnTo>
                        <a:lnTo>
                          <a:pt x="1842" y="978"/>
                        </a:lnTo>
                        <a:lnTo>
                          <a:pt x="1832" y="988"/>
                        </a:lnTo>
                        <a:lnTo>
                          <a:pt x="1820" y="1000"/>
                        </a:lnTo>
                        <a:lnTo>
                          <a:pt x="1806" y="1010"/>
                        </a:lnTo>
                        <a:lnTo>
                          <a:pt x="1788" y="1020"/>
                        </a:lnTo>
                        <a:lnTo>
                          <a:pt x="1750" y="1042"/>
                        </a:lnTo>
                        <a:lnTo>
                          <a:pt x="1702" y="1060"/>
                        </a:lnTo>
                        <a:lnTo>
                          <a:pt x="1650" y="1078"/>
                        </a:lnTo>
                        <a:lnTo>
                          <a:pt x="1588" y="1094"/>
                        </a:lnTo>
                        <a:lnTo>
                          <a:pt x="1522" y="1110"/>
                        </a:lnTo>
                        <a:lnTo>
                          <a:pt x="1452" y="1124"/>
                        </a:lnTo>
                        <a:lnTo>
                          <a:pt x="1374" y="1134"/>
                        </a:lnTo>
                        <a:lnTo>
                          <a:pt x="1294" y="1144"/>
                        </a:lnTo>
                        <a:lnTo>
                          <a:pt x="1208" y="1152"/>
                        </a:lnTo>
                        <a:lnTo>
                          <a:pt x="1118" y="1158"/>
                        </a:lnTo>
                        <a:lnTo>
                          <a:pt x="1026" y="1162"/>
                        </a:lnTo>
                        <a:lnTo>
                          <a:pt x="930" y="1164"/>
                        </a:lnTo>
                        <a:lnTo>
                          <a:pt x="836" y="1162"/>
                        </a:lnTo>
                        <a:lnTo>
                          <a:pt x="744" y="1158"/>
                        </a:lnTo>
                        <a:lnTo>
                          <a:pt x="654" y="1152"/>
                        </a:lnTo>
                        <a:lnTo>
                          <a:pt x="568" y="1144"/>
                        </a:lnTo>
                        <a:lnTo>
                          <a:pt x="488" y="1134"/>
                        </a:lnTo>
                        <a:lnTo>
                          <a:pt x="410" y="1124"/>
                        </a:lnTo>
                        <a:lnTo>
                          <a:pt x="338" y="1110"/>
                        </a:lnTo>
                        <a:lnTo>
                          <a:pt x="272" y="1094"/>
                        </a:lnTo>
                        <a:lnTo>
                          <a:pt x="212" y="1078"/>
                        </a:lnTo>
                        <a:lnTo>
                          <a:pt x="158" y="1060"/>
                        </a:lnTo>
                        <a:lnTo>
                          <a:pt x="112" y="1042"/>
                        </a:lnTo>
                        <a:lnTo>
                          <a:pt x="74" y="1020"/>
                        </a:lnTo>
                        <a:lnTo>
                          <a:pt x="56" y="1010"/>
                        </a:lnTo>
                        <a:lnTo>
                          <a:pt x="42" y="1000"/>
                        </a:lnTo>
                        <a:lnTo>
                          <a:pt x="30" y="988"/>
                        </a:lnTo>
                        <a:lnTo>
                          <a:pt x="18" y="978"/>
                        </a:lnTo>
                        <a:lnTo>
                          <a:pt x="10" y="966"/>
                        </a:lnTo>
                        <a:lnTo>
                          <a:pt x="4" y="954"/>
                        </a:lnTo>
                        <a:lnTo>
                          <a:pt x="2" y="942"/>
                        </a:lnTo>
                        <a:lnTo>
                          <a:pt x="0" y="930"/>
                        </a:lnTo>
                        <a:lnTo>
                          <a:pt x="2" y="882"/>
                        </a:lnTo>
                        <a:lnTo>
                          <a:pt x="4" y="836"/>
                        </a:lnTo>
                        <a:lnTo>
                          <a:pt x="10" y="788"/>
                        </a:lnTo>
                        <a:lnTo>
                          <a:pt x="18" y="742"/>
                        </a:lnTo>
                        <a:lnTo>
                          <a:pt x="30" y="698"/>
                        </a:lnTo>
                        <a:lnTo>
                          <a:pt x="42" y="654"/>
                        </a:lnTo>
                        <a:lnTo>
                          <a:pt x="56" y="610"/>
                        </a:lnTo>
                        <a:lnTo>
                          <a:pt x="74" y="568"/>
                        </a:lnTo>
                        <a:lnTo>
                          <a:pt x="92" y="526"/>
                        </a:lnTo>
                        <a:lnTo>
                          <a:pt x="112" y="486"/>
                        </a:lnTo>
                        <a:lnTo>
                          <a:pt x="134" y="448"/>
                        </a:lnTo>
                        <a:lnTo>
                          <a:pt x="158" y="410"/>
                        </a:lnTo>
                        <a:lnTo>
                          <a:pt x="184" y="374"/>
                        </a:lnTo>
                        <a:lnTo>
                          <a:pt x="212" y="338"/>
                        </a:lnTo>
                        <a:lnTo>
                          <a:pt x="242" y="304"/>
                        </a:lnTo>
                        <a:lnTo>
                          <a:pt x="272" y="272"/>
                        </a:lnTo>
                        <a:lnTo>
                          <a:pt x="304" y="242"/>
                        </a:lnTo>
                        <a:lnTo>
                          <a:pt x="338" y="212"/>
                        </a:lnTo>
                        <a:lnTo>
                          <a:pt x="374" y="184"/>
                        </a:lnTo>
                        <a:lnTo>
                          <a:pt x="410" y="158"/>
                        </a:lnTo>
                        <a:lnTo>
                          <a:pt x="448" y="134"/>
                        </a:lnTo>
                        <a:lnTo>
                          <a:pt x="488" y="112"/>
                        </a:lnTo>
                        <a:lnTo>
                          <a:pt x="528" y="92"/>
                        </a:lnTo>
                        <a:lnTo>
                          <a:pt x="568" y="72"/>
                        </a:lnTo>
                        <a:lnTo>
                          <a:pt x="610" y="56"/>
                        </a:lnTo>
                        <a:lnTo>
                          <a:pt x="654" y="42"/>
                        </a:lnTo>
                        <a:lnTo>
                          <a:pt x="698" y="28"/>
                        </a:lnTo>
                        <a:lnTo>
                          <a:pt x="744" y="18"/>
                        </a:lnTo>
                        <a:lnTo>
                          <a:pt x="790" y="10"/>
                        </a:lnTo>
                        <a:lnTo>
                          <a:pt x="836" y="4"/>
                        </a:lnTo>
                        <a:lnTo>
                          <a:pt x="882" y="0"/>
                        </a:lnTo>
                        <a:lnTo>
                          <a:pt x="930" y="0"/>
                        </a:lnTo>
                        <a:lnTo>
                          <a:pt x="978" y="0"/>
                        </a:lnTo>
                        <a:lnTo>
                          <a:pt x="1026" y="4"/>
                        </a:lnTo>
                        <a:lnTo>
                          <a:pt x="1072" y="10"/>
                        </a:lnTo>
                        <a:lnTo>
                          <a:pt x="1118" y="18"/>
                        </a:lnTo>
                        <a:lnTo>
                          <a:pt x="1164" y="28"/>
                        </a:lnTo>
                        <a:lnTo>
                          <a:pt x="1208" y="42"/>
                        </a:lnTo>
                        <a:lnTo>
                          <a:pt x="1250" y="56"/>
                        </a:lnTo>
                        <a:lnTo>
                          <a:pt x="1294" y="72"/>
                        </a:lnTo>
                        <a:lnTo>
                          <a:pt x="1334" y="92"/>
                        </a:lnTo>
                        <a:lnTo>
                          <a:pt x="1374" y="112"/>
                        </a:lnTo>
                        <a:lnTo>
                          <a:pt x="1414" y="134"/>
                        </a:lnTo>
                        <a:lnTo>
                          <a:pt x="1452" y="158"/>
                        </a:lnTo>
                        <a:lnTo>
                          <a:pt x="1488" y="184"/>
                        </a:lnTo>
                        <a:lnTo>
                          <a:pt x="1522" y="212"/>
                        </a:lnTo>
                        <a:lnTo>
                          <a:pt x="1556" y="242"/>
                        </a:lnTo>
                        <a:lnTo>
                          <a:pt x="1588" y="272"/>
                        </a:lnTo>
                        <a:lnTo>
                          <a:pt x="1620" y="304"/>
                        </a:lnTo>
                        <a:lnTo>
                          <a:pt x="1650" y="338"/>
                        </a:lnTo>
                        <a:lnTo>
                          <a:pt x="1676" y="374"/>
                        </a:lnTo>
                        <a:lnTo>
                          <a:pt x="1702" y="410"/>
                        </a:lnTo>
                        <a:lnTo>
                          <a:pt x="1726" y="448"/>
                        </a:lnTo>
                        <a:lnTo>
                          <a:pt x="1750" y="486"/>
                        </a:lnTo>
                        <a:lnTo>
                          <a:pt x="1770" y="526"/>
                        </a:lnTo>
                        <a:lnTo>
                          <a:pt x="1788" y="568"/>
                        </a:lnTo>
                        <a:lnTo>
                          <a:pt x="1806" y="610"/>
                        </a:lnTo>
                        <a:lnTo>
                          <a:pt x="1820" y="654"/>
                        </a:lnTo>
                        <a:lnTo>
                          <a:pt x="1832" y="698"/>
                        </a:lnTo>
                        <a:lnTo>
                          <a:pt x="1842" y="742"/>
                        </a:lnTo>
                        <a:lnTo>
                          <a:pt x="1850" y="788"/>
                        </a:lnTo>
                        <a:lnTo>
                          <a:pt x="1856" y="836"/>
                        </a:lnTo>
                        <a:lnTo>
                          <a:pt x="1860" y="882"/>
                        </a:lnTo>
                        <a:lnTo>
                          <a:pt x="1862" y="930"/>
                        </a:lnTo>
                        <a:close/>
                      </a:path>
                    </a:pathLst>
                  </a:custGeom>
                  <a:gradFill rotWithShape="1">
                    <a:gsLst>
                      <a:gs pos="0">
                        <a:srgbClr val="EAEAEA"/>
                      </a:gs>
                      <a:gs pos="100000">
                        <a:srgbClr val="B2B2B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25" name="Oval 12"/>
                  <p:cNvSpPr>
                    <a:spLocks noChangeArrowheads="1"/>
                  </p:cNvSpPr>
                  <p:nvPr/>
                </p:nvSpPr>
                <p:spPr bwMode="auto">
                  <a:xfrm>
                    <a:off x="1835" y="2976"/>
                    <a:ext cx="183" cy="182"/>
                  </a:xfrm>
                  <a:prstGeom prst="ellipse">
                    <a:avLst/>
                  </a:prstGeom>
                  <a:gradFill rotWithShape="1">
                    <a:gsLst>
                      <a:gs pos="0">
                        <a:sysClr val="window" lastClr="FFFFFF">
                          <a:alpha val="50000"/>
                        </a:sysClr>
                      </a:gs>
                      <a:gs pos="100000">
                        <a:srgbClr val="67ABF5">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latin typeface="微软雅黑" pitchFamily="34" charset="-122"/>
                    </a:endParaRPr>
                  </a:p>
                </p:txBody>
              </p:sp>
            </p:grpSp>
          </p:grpSp>
          <p:sp>
            <p:nvSpPr>
              <p:cNvPr id="21" name="Freeform 33"/>
              <p:cNvSpPr>
                <a:spLocks/>
              </p:cNvSpPr>
              <p:nvPr/>
            </p:nvSpPr>
            <p:spPr bwMode="auto">
              <a:xfrm>
                <a:off x="2928467" y="2992831"/>
                <a:ext cx="2917825" cy="1054100"/>
              </a:xfrm>
              <a:custGeom>
                <a:avLst/>
                <a:gdLst>
                  <a:gd name="T0" fmla="*/ 0 w 4756"/>
                  <a:gd name="T1" fmla="*/ 705029702 h 1576"/>
                  <a:gd name="T2" fmla="*/ 18819235 w 4756"/>
                  <a:gd name="T3" fmla="*/ 654031595 h 1576"/>
                  <a:gd name="T4" fmla="*/ 40649548 w 4756"/>
                  <a:gd name="T5" fmla="*/ 603927734 h 1576"/>
                  <a:gd name="T6" fmla="*/ 63986013 w 4756"/>
                  <a:gd name="T7" fmla="*/ 555613702 h 1576"/>
                  <a:gd name="T8" fmla="*/ 89580172 w 4756"/>
                  <a:gd name="T9" fmla="*/ 509088832 h 1576"/>
                  <a:gd name="T10" fmla="*/ 116679871 w 4756"/>
                  <a:gd name="T11" fmla="*/ 463458876 h 1576"/>
                  <a:gd name="T12" fmla="*/ 145285722 w 4756"/>
                  <a:gd name="T13" fmla="*/ 420512327 h 1576"/>
                  <a:gd name="T14" fmla="*/ 176149267 w 4756"/>
                  <a:gd name="T15" fmla="*/ 378461362 h 1576"/>
                  <a:gd name="T16" fmla="*/ 207765582 w 4756"/>
                  <a:gd name="T17" fmla="*/ 338199558 h 1576"/>
                  <a:gd name="T18" fmla="*/ 224326509 w 4756"/>
                  <a:gd name="T19" fmla="*/ 318516113 h 1576"/>
                  <a:gd name="T20" fmla="*/ 258954515 w 4756"/>
                  <a:gd name="T21" fmla="*/ 281832630 h 1576"/>
                  <a:gd name="T22" fmla="*/ 295087446 w 4756"/>
                  <a:gd name="T23" fmla="*/ 246044731 h 1576"/>
                  <a:gd name="T24" fmla="*/ 332726530 w 4756"/>
                  <a:gd name="T25" fmla="*/ 212940239 h 1576"/>
                  <a:gd name="T26" fmla="*/ 371117769 w 4756"/>
                  <a:gd name="T27" fmla="*/ 181625577 h 1576"/>
                  <a:gd name="T28" fmla="*/ 411014547 w 4756"/>
                  <a:gd name="T29" fmla="*/ 152994990 h 1576"/>
                  <a:gd name="T30" fmla="*/ 452417478 w 4756"/>
                  <a:gd name="T31" fmla="*/ 126153564 h 1576"/>
                  <a:gd name="T32" fmla="*/ 495325334 w 4756"/>
                  <a:gd name="T33" fmla="*/ 101996883 h 1576"/>
                  <a:gd name="T34" fmla="*/ 517155647 w 4756"/>
                  <a:gd name="T35" fmla="*/ 90365665 h 1576"/>
                  <a:gd name="T36" fmla="*/ 560816885 w 4756"/>
                  <a:gd name="T37" fmla="*/ 69787306 h 1576"/>
                  <a:gd name="T38" fmla="*/ 605983049 w 4756"/>
                  <a:gd name="T39" fmla="*/ 51893022 h 1576"/>
                  <a:gd name="T40" fmla="*/ 651902596 w 4756"/>
                  <a:gd name="T41" fmla="*/ 35788568 h 1576"/>
                  <a:gd name="T42" fmla="*/ 699327069 w 4756"/>
                  <a:gd name="T43" fmla="*/ 23262435 h 1576"/>
                  <a:gd name="T44" fmla="*/ 746752155 w 4756"/>
                  <a:gd name="T45" fmla="*/ 13420378 h 1576"/>
                  <a:gd name="T46" fmla="*/ 795682166 w 4756"/>
                  <a:gd name="T47" fmla="*/ 5368151 h 1576"/>
                  <a:gd name="T48" fmla="*/ 845365560 w 4756"/>
                  <a:gd name="T49" fmla="*/ 894915 h 1576"/>
                  <a:gd name="T50" fmla="*/ 895048954 w 4756"/>
                  <a:gd name="T51" fmla="*/ 0 h 1576"/>
                  <a:gd name="T52" fmla="*/ 919890344 w 4756"/>
                  <a:gd name="T53" fmla="*/ 0 h 1576"/>
                  <a:gd name="T54" fmla="*/ 969573125 w 4756"/>
                  <a:gd name="T55" fmla="*/ 3578991 h 1576"/>
                  <a:gd name="T56" fmla="*/ 1018503749 w 4756"/>
                  <a:gd name="T57" fmla="*/ 8947142 h 1576"/>
                  <a:gd name="T58" fmla="*/ 1066680991 w 4756"/>
                  <a:gd name="T59" fmla="*/ 17894284 h 1576"/>
                  <a:gd name="T60" fmla="*/ 1114858846 w 4756"/>
                  <a:gd name="T61" fmla="*/ 29525502 h 1576"/>
                  <a:gd name="T62" fmla="*/ 1160777780 w 4756"/>
                  <a:gd name="T63" fmla="*/ 43840795 h 1576"/>
                  <a:gd name="T64" fmla="*/ 1206697327 w 4756"/>
                  <a:gd name="T65" fmla="*/ 60840164 h 1576"/>
                  <a:gd name="T66" fmla="*/ 1251110721 w 4756"/>
                  <a:gd name="T67" fmla="*/ 79628694 h 1576"/>
                  <a:gd name="T68" fmla="*/ 1272941648 w 4756"/>
                  <a:gd name="T69" fmla="*/ 90365665 h 1576"/>
                  <a:gd name="T70" fmla="*/ 1316602273 w 4756"/>
                  <a:gd name="T71" fmla="*/ 113628101 h 1576"/>
                  <a:gd name="T72" fmla="*/ 1358004590 w 4756"/>
                  <a:gd name="T73" fmla="*/ 139574612 h 1576"/>
                  <a:gd name="T74" fmla="*/ 1398654751 w 4756"/>
                  <a:gd name="T75" fmla="*/ 167310284 h 1576"/>
                  <a:gd name="T76" fmla="*/ 1438551529 w 4756"/>
                  <a:gd name="T77" fmla="*/ 196835785 h 1576"/>
                  <a:gd name="T78" fmla="*/ 1476190613 w 4756"/>
                  <a:gd name="T79" fmla="*/ 229045362 h 1576"/>
                  <a:gd name="T80" fmla="*/ 1513076314 w 4756"/>
                  <a:gd name="T81" fmla="*/ 263939015 h 1576"/>
                  <a:gd name="T82" fmla="*/ 1548456476 w 4756"/>
                  <a:gd name="T83" fmla="*/ 299726914 h 1576"/>
                  <a:gd name="T84" fmla="*/ 1582331712 w 4756"/>
                  <a:gd name="T85" fmla="*/ 338199558 h 1576"/>
                  <a:gd name="T86" fmla="*/ 1598139870 w 4756"/>
                  <a:gd name="T87" fmla="*/ 357883002 h 1576"/>
                  <a:gd name="T88" fmla="*/ 1629756184 w 4756"/>
                  <a:gd name="T89" fmla="*/ 399039721 h 1576"/>
                  <a:gd name="T90" fmla="*/ 1659867574 w 4756"/>
                  <a:gd name="T91" fmla="*/ 441985601 h 1576"/>
                  <a:gd name="T92" fmla="*/ 1687720042 w 4756"/>
                  <a:gd name="T93" fmla="*/ 485826396 h 1576"/>
                  <a:gd name="T94" fmla="*/ 1713314202 w 4756"/>
                  <a:gd name="T95" fmla="*/ 532351267 h 1576"/>
                  <a:gd name="T96" fmla="*/ 1738155592 w 4756"/>
                  <a:gd name="T97" fmla="*/ 579770383 h 1576"/>
                  <a:gd name="T98" fmla="*/ 1760739287 w 4756"/>
                  <a:gd name="T99" fmla="*/ 628979330 h 1576"/>
                  <a:gd name="T100" fmla="*/ 1781064061 w 4756"/>
                  <a:gd name="T101" fmla="*/ 679083191 h 1576"/>
                  <a:gd name="T102" fmla="*/ 0 w 4756"/>
                  <a:gd name="T103" fmla="*/ 705029702 h 157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756"/>
                  <a:gd name="T157" fmla="*/ 0 h 1576"/>
                  <a:gd name="T158" fmla="*/ 4756 w 4756"/>
                  <a:gd name="T159" fmla="*/ 1576 h 157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rgbClr val="FFFFFF"/>
                  </a:gs>
                  <a:gs pos="100000">
                    <a:srgbClr val="767676">
                      <a:alpha val="0"/>
                    </a:srgbClr>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grpSp>
      </p:grpSp>
      <p:grpSp>
        <p:nvGrpSpPr>
          <p:cNvPr id="5" name="组合 4"/>
          <p:cNvGrpSpPr/>
          <p:nvPr/>
        </p:nvGrpSpPr>
        <p:grpSpPr>
          <a:xfrm>
            <a:off x="2160053" y="2620663"/>
            <a:ext cx="850041" cy="2559304"/>
            <a:chOff x="2133507" y="1933869"/>
            <a:chExt cx="993179" cy="2990263"/>
          </a:xfrm>
        </p:grpSpPr>
        <p:sp>
          <p:nvSpPr>
            <p:cNvPr id="14" name="AutoShape 15"/>
            <p:cNvSpPr>
              <a:spLocks noChangeArrowheads="1"/>
            </p:cNvSpPr>
            <p:nvPr/>
          </p:nvSpPr>
          <p:spPr bwMode="auto">
            <a:xfrm rot="3600000">
              <a:off x="2709571" y="2740629"/>
              <a:ext cx="457200" cy="377031"/>
            </a:xfrm>
            <a:prstGeom prst="upArrow">
              <a:avLst>
                <a:gd name="adj1" fmla="val 52833"/>
                <a:gd name="adj2" fmla="val 45940"/>
              </a:avLst>
            </a:prstGeom>
            <a:gradFill>
              <a:gsLst>
                <a:gs pos="33000">
                  <a:schemeClr val="accent1">
                    <a:lumMod val="40000"/>
                    <a:lumOff val="60000"/>
                  </a:schemeClr>
                </a:gs>
                <a:gs pos="100000">
                  <a:schemeClr val="tx2"/>
                </a:gs>
              </a:gsLst>
              <a:lin ang="5400000" scaled="0"/>
            </a:gradFill>
            <a:ln w="3175" cap="flat" cmpd="sng" algn="ctr">
              <a:solidFill>
                <a:srgbClr val="D7D7D7"/>
              </a:solidFill>
              <a:prstDash val="solid"/>
            </a:ln>
            <a:effectLst/>
            <a:extLst/>
          </p:spPr>
          <p:txBody>
            <a:bodyPr anchor="ctr"/>
            <a:lstStyle/>
            <a:p>
              <a:pPr algn="ctr" fontAlgn="base">
                <a:lnSpc>
                  <a:spcPct val="120000"/>
                </a:lnSpc>
                <a:spcBef>
                  <a:spcPct val="0"/>
                </a:spcBef>
                <a:spcAft>
                  <a:spcPct val="0"/>
                </a:spcAft>
              </a:pPr>
              <a:endParaRPr lang="zh-CN" altLang="en-US" sz="2800" b="1" kern="0">
                <a:solidFill>
                  <a:sysClr val="window" lastClr="FFFFFF"/>
                </a:solidFill>
                <a:latin typeface="微软雅黑" pitchFamily="34" charset="-122"/>
                <a:ea typeface="微软雅黑" pitchFamily="34" charset="-122"/>
              </a:endParaRPr>
            </a:p>
          </p:txBody>
        </p:sp>
        <p:sp>
          <p:nvSpPr>
            <p:cNvPr id="15" name="AutoShape 15"/>
            <p:cNvSpPr>
              <a:spLocks noChangeArrowheads="1"/>
            </p:cNvSpPr>
            <p:nvPr/>
          </p:nvSpPr>
          <p:spPr bwMode="auto">
            <a:xfrm rot="1800000">
              <a:off x="2133507" y="1933869"/>
              <a:ext cx="457200" cy="377031"/>
            </a:xfrm>
            <a:prstGeom prst="upArrow">
              <a:avLst>
                <a:gd name="adj1" fmla="val 52833"/>
                <a:gd name="adj2" fmla="val 45940"/>
              </a:avLst>
            </a:prstGeom>
            <a:gradFill>
              <a:gsLst>
                <a:gs pos="33000">
                  <a:schemeClr val="accent1">
                    <a:lumMod val="40000"/>
                    <a:lumOff val="60000"/>
                  </a:schemeClr>
                </a:gs>
                <a:gs pos="100000">
                  <a:schemeClr val="tx2"/>
                </a:gs>
              </a:gsLst>
              <a:lin ang="5400000" scaled="0"/>
            </a:gradFill>
            <a:ln w="3175" cap="flat" cmpd="sng" algn="ctr">
              <a:solidFill>
                <a:srgbClr val="D7D7D7"/>
              </a:solidFill>
              <a:prstDash val="solid"/>
            </a:ln>
            <a:effectLst/>
            <a:extLst/>
          </p:spPr>
          <p:txBody>
            <a:bodyPr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marL="0" marR="0" lvl="0" indent="0" algn="ctr" defTabSz="914400" eaLnBrk="1" fontAlgn="base" latinLnBrk="0" hangingPunct="1">
                <a:lnSpc>
                  <a:spcPct val="120000"/>
                </a:lnSpc>
                <a:spcBef>
                  <a:spcPct val="0"/>
                </a:spcBef>
                <a:spcAft>
                  <a:spcPct val="0"/>
                </a:spcAft>
                <a:buClrTx/>
                <a:buSzTx/>
                <a:buFontTx/>
                <a:buNone/>
                <a:tabLst/>
                <a:defRPr/>
              </a:pPr>
              <a:endParaRPr kumimoji="0" lang="zh-CN" altLang="en-US" sz="2800" b="1" i="0" u="none" strike="noStrike" kern="0" cap="none" spc="0" normalizeH="0" baseline="0" noProof="0">
                <a:ln>
                  <a:noFill/>
                </a:ln>
                <a:solidFill>
                  <a:sysClr val="window" lastClr="FFFFFF"/>
                </a:solidFill>
                <a:effectLst/>
                <a:uLnTx/>
                <a:uFillTx/>
                <a:latin typeface="微软雅黑" pitchFamily="34" charset="-122"/>
                <a:ea typeface="微软雅黑" pitchFamily="34" charset="-122"/>
                <a:cs typeface="+mn-cs"/>
              </a:endParaRPr>
            </a:p>
          </p:txBody>
        </p:sp>
        <p:sp>
          <p:nvSpPr>
            <p:cNvPr id="16" name="AutoShape 15"/>
            <p:cNvSpPr>
              <a:spLocks noChangeArrowheads="1"/>
            </p:cNvSpPr>
            <p:nvPr/>
          </p:nvSpPr>
          <p:spPr bwMode="auto">
            <a:xfrm rot="7200000">
              <a:off x="2709571" y="3740341"/>
              <a:ext cx="457200" cy="377031"/>
            </a:xfrm>
            <a:prstGeom prst="upArrow">
              <a:avLst>
                <a:gd name="adj1" fmla="val 52833"/>
                <a:gd name="adj2" fmla="val 45940"/>
              </a:avLst>
            </a:prstGeom>
            <a:gradFill>
              <a:gsLst>
                <a:gs pos="33000">
                  <a:schemeClr val="accent1">
                    <a:lumMod val="40000"/>
                    <a:lumOff val="60000"/>
                  </a:schemeClr>
                </a:gs>
                <a:gs pos="100000">
                  <a:schemeClr val="tx2"/>
                </a:gs>
              </a:gsLst>
              <a:lin ang="5400000" scaled="0"/>
            </a:gradFill>
            <a:ln w="3175" cap="flat" cmpd="sng" algn="ctr">
              <a:solidFill>
                <a:srgbClr val="D7D7D7"/>
              </a:solidFill>
              <a:prstDash val="solid"/>
            </a:ln>
            <a:effectLst/>
            <a:extLst/>
          </p:spPr>
          <p:txBody>
            <a:bodyPr anchor="ctr"/>
            <a:lstStyle/>
            <a:p>
              <a:pPr algn="ctr" fontAlgn="base">
                <a:lnSpc>
                  <a:spcPct val="120000"/>
                </a:lnSpc>
                <a:spcBef>
                  <a:spcPct val="0"/>
                </a:spcBef>
                <a:spcAft>
                  <a:spcPct val="0"/>
                </a:spcAft>
              </a:pPr>
              <a:endParaRPr lang="zh-CN" altLang="en-US" sz="2800" b="1" kern="0">
                <a:solidFill>
                  <a:sysClr val="window" lastClr="FFFFFF"/>
                </a:solidFill>
                <a:latin typeface="微软雅黑" pitchFamily="34" charset="-122"/>
                <a:ea typeface="微软雅黑" pitchFamily="34" charset="-122"/>
              </a:endParaRPr>
            </a:p>
          </p:txBody>
        </p:sp>
        <p:sp>
          <p:nvSpPr>
            <p:cNvPr id="17" name="AutoShape 15"/>
            <p:cNvSpPr>
              <a:spLocks noChangeArrowheads="1"/>
            </p:cNvSpPr>
            <p:nvPr/>
          </p:nvSpPr>
          <p:spPr bwMode="auto">
            <a:xfrm rot="9000000">
              <a:off x="2133507" y="4547101"/>
              <a:ext cx="457200" cy="377031"/>
            </a:xfrm>
            <a:prstGeom prst="upArrow">
              <a:avLst>
                <a:gd name="adj1" fmla="val 52833"/>
                <a:gd name="adj2" fmla="val 45940"/>
              </a:avLst>
            </a:prstGeom>
            <a:gradFill>
              <a:gsLst>
                <a:gs pos="33000">
                  <a:schemeClr val="accent1">
                    <a:lumMod val="40000"/>
                    <a:lumOff val="60000"/>
                  </a:schemeClr>
                </a:gs>
                <a:gs pos="100000">
                  <a:schemeClr val="tx2"/>
                </a:gs>
              </a:gsLst>
              <a:lin ang="5400000" scaled="0"/>
            </a:gradFill>
            <a:ln w="3175" cap="flat" cmpd="sng" algn="ctr">
              <a:solidFill>
                <a:srgbClr val="D7D7D7"/>
              </a:solidFill>
              <a:prstDash val="solid"/>
            </a:ln>
            <a:effectLst/>
            <a:extLst/>
          </p:spPr>
          <p:txBody>
            <a:bodyPr anchor="ctr"/>
            <a:lstStyle/>
            <a:p>
              <a:pPr algn="ctr" fontAlgn="base">
                <a:lnSpc>
                  <a:spcPct val="120000"/>
                </a:lnSpc>
                <a:spcBef>
                  <a:spcPct val="0"/>
                </a:spcBef>
                <a:spcAft>
                  <a:spcPct val="0"/>
                </a:spcAft>
              </a:pPr>
              <a:endParaRPr lang="zh-CN" altLang="en-US" sz="2800" b="1" kern="0">
                <a:solidFill>
                  <a:sysClr val="window" lastClr="FFFFFF"/>
                </a:solidFill>
                <a:latin typeface="微软雅黑" pitchFamily="34" charset="-122"/>
                <a:ea typeface="微软雅黑" pitchFamily="34" charset="-122"/>
              </a:endParaRPr>
            </a:p>
          </p:txBody>
        </p:sp>
      </p:grpSp>
      <p:sp>
        <p:nvSpPr>
          <p:cNvPr id="6" name="矩形 5"/>
          <p:cNvSpPr/>
          <p:nvPr/>
        </p:nvSpPr>
        <p:spPr>
          <a:xfrm>
            <a:off x="2769178" y="2311666"/>
            <a:ext cx="5022667" cy="501646"/>
          </a:xfrm>
          <a:prstGeom prst="rect">
            <a:avLst/>
          </a:prstGeom>
          <a:gradFill>
            <a:gsLst>
              <a:gs pos="33000">
                <a:srgbClr val="F9F9F9"/>
              </a:gs>
              <a:gs pos="100000">
                <a:srgbClr val="D7D7D7"/>
              </a:gs>
            </a:gsLst>
            <a:lin ang="5400000" scaled="0"/>
          </a:gradFill>
          <a:ln w="3175" cap="flat" cmpd="sng" algn="ctr">
            <a:solidFill>
              <a:srgbClr val="D7D7D7"/>
            </a:solidFill>
            <a:prstDash val="solid"/>
          </a:ln>
          <a:effectLst>
            <a:outerShdw blurRad="50800" dist="38100" dir="5400000" algn="t" rotWithShape="0">
              <a:prstClr val="black">
                <a:alpha val="40000"/>
              </a:prstClr>
            </a:outerShdw>
          </a:effectLst>
        </p:spPr>
        <p:txBody>
          <a:bodyPr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lvl="0" algn="ctr" eaLnBrk="0" fontAlgn="auto" hangingPunct="0">
              <a:lnSpc>
                <a:spcPct val="150000"/>
              </a:lnSpc>
              <a:spcBef>
                <a:spcPts val="0"/>
              </a:spcBef>
              <a:spcAft>
                <a:spcPts val="0"/>
              </a:spcAft>
            </a:pPr>
            <a:r>
              <a:rPr lang="zh-CN" altLang="en-US" sz="2400" b="1" dirty="0">
                <a:solidFill>
                  <a:prstClr val="black"/>
                </a:solidFill>
                <a:latin typeface="华文楷体" pitchFamily="2" charset="-122"/>
                <a:ea typeface="华文楷体" pitchFamily="2" charset="-122"/>
              </a:rPr>
              <a:t>签订专项调查保密责任书</a:t>
            </a:r>
            <a:endParaRPr lang="en-US" altLang="zh-CN" sz="2400" b="1" dirty="0">
              <a:solidFill>
                <a:prstClr val="black"/>
              </a:solidFill>
              <a:latin typeface="华文楷体" pitchFamily="2" charset="-122"/>
              <a:ea typeface="华文楷体" pitchFamily="2" charset="-122"/>
            </a:endParaRPr>
          </a:p>
        </p:txBody>
      </p:sp>
      <p:sp>
        <p:nvSpPr>
          <p:cNvPr id="7" name="AutoShape 4"/>
          <p:cNvSpPr>
            <a:spLocks noChangeArrowheads="1"/>
          </p:cNvSpPr>
          <p:nvPr/>
        </p:nvSpPr>
        <p:spPr bwMode="auto">
          <a:xfrm>
            <a:off x="2571616" y="2288104"/>
            <a:ext cx="649463" cy="566582"/>
          </a:xfrm>
          <a:prstGeom prst="hexagon">
            <a:avLst>
              <a:gd name="adj" fmla="val 28657"/>
              <a:gd name="vf" fmla="val 115470"/>
            </a:avLst>
          </a:prstGeom>
          <a:gradFill>
            <a:gsLst>
              <a:gs pos="33000">
                <a:schemeClr val="tx2">
                  <a:lumMod val="40000"/>
                  <a:lumOff val="60000"/>
                </a:schemeClr>
              </a:gs>
              <a:gs pos="100000">
                <a:schemeClr val="tx2"/>
              </a:gs>
            </a:gsLst>
            <a:lin ang="5400000" scaled="0"/>
          </a:gradFill>
          <a:ln w="3175" cap="flat" cmpd="sng" algn="ctr">
            <a:solidFill>
              <a:srgbClr val="D7D7D7"/>
            </a:solidFill>
            <a:prstDash val="solid"/>
          </a:ln>
          <a:effectLst>
            <a:outerShdw blurRad="63500" sx="102000" sy="102000" algn="ctr" rotWithShape="0">
              <a:prstClr val="black">
                <a:alpha val="20000"/>
              </a:prstClr>
            </a:outerShdw>
          </a:effectLst>
          <a:extLst/>
        </p:spPr>
        <p:txBody>
          <a:bodyPr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marL="0" marR="0" lvl="0" indent="0" algn="ctr" defTabSz="914400" eaLnBrk="1" fontAlgn="auto" latinLnBrk="0" hangingPunct="1">
              <a:lnSpc>
                <a:spcPct val="12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9F9F9"/>
                </a:solidFill>
                <a:effectLst/>
                <a:uLnTx/>
                <a:uFillTx/>
                <a:latin typeface="微软雅黑" pitchFamily="34" charset="-122"/>
                <a:ea typeface="微软雅黑" pitchFamily="34" charset="-122"/>
                <a:cs typeface="+mn-cs"/>
              </a:rPr>
              <a:t>1</a:t>
            </a:r>
          </a:p>
        </p:txBody>
      </p:sp>
      <p:sp>
        <p:nvSpPr>
          <p:cNvPr id="8" name="矩形 7"/>
          <p:cNvSpPr/>
          <p:nvPr/>
        </p:nvSpPr>
        <p:spPr>
          <a:xfrm>
            <a:off x="3335592" y="3194926"/>
            <a:ext cx="4456253" cy="501646"/>
          </a:xfrm>
          <a:prstGeom prst="rect">
            <a:avLst/>
          </a:prstGeom>
          <a:gradFill>
            <a:gsLst>
              <a:gs pos="33000">
                <a:srgbClr val="F9F9F9"/>
              </a:gs>
              <a:gs pos="100000">
                <a:srgbClr val="D7D7D7"/>
              </a:gs>
            </a:gsLst>
            <a:lin ang="5400000" scaled="0"/>
          </a:gradFill>
          <a:ln w="3175" cap="flat" cmpd="sng" algn="ctr">
            <a:solidFill>
              <a:srgbClr val="D7D7D7"/>
            </a:solidFill>
            <a:prstDash val="solid"/>
          </a:ln>
          <a:effectLst>
            <a:outerShdw blurRad="50800" dist="38100" dir="5400000" algn="t" rotWithShape="0">
              <a:prstClr val="black">
                <a:alpha val="40000"/>
              </a:prstClr>
            </a:outerShdw>
          </a:effectLst>
        </p:spPr>
        <p:txBody>
          <a:bodyPr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lvl="0" algn="ctr" eaLnBrk="0" fontAlgn="auto" hangingPunct="0">
              <a:lnSpc>
                <a:spcPct val="150000"/>
              </a:lnSpc>
              <a:spcBef>
                <a:spcPts val="0"/>
              </a:spcBef>
              <a:spcAft>
                <a:spcPts val="0"/>
              </a:spcAft>
            </a:pPr>
            <a:r>
              <a:rPr lang="zh-CN" altLang="en-US" sz="2400" b="1" dirty="0" smtClean="0">
                <a:solidFill>
                  <a:prstClr val="black"/>
                </a:solidFill>
                <a:latin typeface="华文楷体" pitchFamily="2" charset="-122"/>
                <a:ea typeface="华文楷体" pitchFamily="2" charset="-122"/>
              </a:rPr>
              <a:t>接受</a:t>
            </a:r>
            <a:r>
              <a:rPr lang="zh-CN" altLang="en-US" sz="2400" b="1" dirty="0">
                <a:solidFill>
                  <a:prstClr val="black"/>
                </a:solidFill>
                <a:latin typeface="华文楷体" pitchFamily="2" charset="-122"/>
                <a:ea typeface="华文楷体" pitchFamily="2" charset="-122"/>
              </a:rPr>
              <a:t>保密教育和培训</a:t>
            </a:r>
            <a:endParaRPr lang="en-US" altLang="zh-CN" sz="2400" b="1" dirty="0">
              <a:solidFill>
                <a:prstClr val="black"/>
              </a:solidFill>
              <a:latin typeface="华文楷体" pitchFamily="2" charset="-122"/>
              <a:ea typeface="华文楷体" pitchFamily="2" charset="-122"/>
            </a:endParaRPr>
          </a:p>
        </p:txBody>
      </p:sp>
      <p:sp>
        <p:nvSpPr>
          <p:cNvPr id="9" name="AutoShape 4"/>
          <p:cNvSpPr>
            <a:spLocks noChangeArrowheads="1"/>
          </p:cNvSpPr>
          <p:nvPr/>
        </p:nvSpPr>
        <p:spPr bwMode="auto">
          <a:xfrm>
            <a:off x="3138030" y="3171364"/>
            <a:ext cx="649463" cy="566582"/>
          </a:xfrm>
          <a:prstGeom prst="hexagon">
            <a:avLst>
              <a:gd name="adj" fmla="val 28657"/>
              <a:gd name="vf" fmla="val 115470"/>
            </a:avLst>
          </a:prstGeom>
          <a:gradFill>
            <a:gsLst>
              <a:gs pos="33000">
                <a:schemeClr val="tx2">
                  <a:lumMod val="40000"/>
                  <a:lumOff val="60000"/>
                </a:schemeClr>
              </a:gs>
              <a:gs pos="100000">
                <a:schemeClr val="tx2"/>
              </a:gs>
            </a:gsLst>
            <a:lin ang="5400000" scaled="0"/>
          </a:gradFill>
          <a:ln w="3175" cap="flat" cmpd="sng" algn="ctr">
            <a:solidFill>
              <a:srgbClr val="D7D7D7"/>
            </a:solidFill>
            <a:prstDash val="solid"/>
          </a:ln>
          <a:effectLst>
            <a:outerShdw blurRad="63500" sx="102000" sy="102000" algn="ctr" rotWithShape="0">
              <a:prstClr val="black">
                <a:alpha val="20000"/>
              </a:prstClr>
            </a:outerShdw>
          </a:effectLst>
          <a:extLst/>
        </p:spPr>
        <p:txBody>
          <a:bodyPr anchor="ctr"/>
          <a:lstStyle/>
          <a:p>
            <a:pPr algn="ctr">
              <a:lnSpc>
                <a:spcPct val="120000"/>
              </a:lnSpc>
            </a:pPr>
            <a:r>
              <a:rPr lang="en-US" altLang="zh-CN" kern="0" dirty="0">
                <a:solidFill>
                  <a:srgbClr val="F9F9F9"/>
                </a:solidFill>
                <a:latin typeface="微软雅黑" pitchFamily="34" charset="-122"/>
                <a:ea typeface="微软雅黑" pitchFamily="34" charset="-122"/>
              </a:rPr>
              <a:t>2</a:t>
            </a:r>
          </a:p>
        </p:txBody>
      </p:sp>
      <p:sp>
        <p:nvSpPr>
          <p:cNvPr id="10" name="矩形 9"/>
          <p:cNvSpPr/>
          <p:nvPr/>
        </p:nvSpPr>
        <p:spPr>
          <a:xfrm>
            <a:off x="3335592" y="4078185"/>
            <a:ext cx="4456253" cy="501646"/>
          </a:xfrm>
          <a:prstGeom prst="rect">
            <a:avLst/>
          </a:prstGeom>
          <a:gradFill>
            <a:gsLst>
              <a:gs pos="33000">
                <a:srgbClr val="F9F9F9"/>
              </a:gs>
              <a:gs pos="100000">
                <a:srgbClr val="D7D7D7"/>
              </a:gs>
            </a:gsLst>
            <a:lin ang="5400000" scaled="0"/>
          </a:gradFill>
          <a:ln w="3175" cap="flat" cmpd="sng" algn="ctr">
            <a:solidFill>
              <a:srgbClr val="D7D7D7"/>
            </a:solidFill>
            <a:prstDash val="solid"/>
          </a:ln>
          <a:effectLst>
            <a:outerShdw blurRad="50800" dist="38100" dir="5400000" algn="t" rotWithShape="0">
              <a:prstClr val="black">
                <a:alpha val="40000"/>
              </a:prstClr>
            </a:outerShdw>
          </a:effectLst>
        </p:spPr>
        <p:txBody>
          <a:bodyPr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lvl="0" eaLnBrk="0" fontAlgn="auto" hangingPunct="0">
              <a:lnSpc>
                <a:spcPct val="150000"/>
              </a:lnSpc>
              <a:spcBef>
                <a:spcPts val="0"/>
              </a:spcBef>
              <a:spcAft>
                <a:spcPts val="0"/>
              </a:spcAft>
            </a:pPr>
            <a:r>
              <a:rPr lang="zh-CN" altLang="en-US" sz="2400" b="1" dirty="0" smtClean="0">
                <a:solidFill>
                  <a:prstClr val="black"/>
                </a:solidFill>
                <a:latin typeface="华文楷体" pitchFamily="2" charset="-122"/>
                <a:ea typeface="华文楷体" pitchFamily="2" charset="-122"/>
              </a:rPr>
              <a:t>接受</a:t>
            </a:r>
            <a:r>
              <a:rPr lang="zh-CN" altLang="en-US" sz="2400" b="1" dirty="0">
                <a:solidFill>
                  <a:prstClr val="black"/>
                </a:solidFill>
                <a:latin typeface="华文楷体" pitchFamily="2" charset="-122"/>
                <a:ea typeface="华文楷体" pitchFamily="2" charset="-122"/>
              </a:rPr>
              <a:t>调查办公室的</a:t>
            </a:r>
            <a:r>
              <a:rPr lang="zh-CN" altLang="en-US" sz="2400" b="1" dirty="0" smtClean="0">
                <a:solidFill>
                  <a:prstClr val="black"/>
                </a:solidFill>
                <a:latin typeface="华文楷体" pitchFamily="2" charset="-122"/>
                <a:ea typeface="华文楷体" pitchFamily="2" charset="-122"/>
              </a:rPr>
              <a:t>监督检查</a:t>
            </a:r>
            <a:endParaRPr lang="en-US" altLang="zh-CN" sz="2400" b="1" dirty="0">
              <a:solidFill>
                <a:prstClr val="black"/>
              </a:solidFill>
              <a:latin typeface="华文楷体" pitchFamily="2" charset="-122"/>
              <a:ea typeface="华文楷体" pitchFamily="2" charset="-122"/>
            </a:endParaRPr>
          </a:p>
        </p:txBody>
      </p:sp>
      <p:sp>
        <p:nvSpPr>
          <p:cNvPr id="11" name="AutoShape 4"/>
          <p:cNvSpPr>
            <a:spLocks noChangeArrowheads="1"/>
          </p:cNvSpPr>
          <p:nvPr/>
        </p:nvSpPr>
        <p:spPr bwMode="auto">
          <a:xfrm>
            <a:off x="3138030" y="4054623"/>
            <a:ext cx="649463" cy="566582"/>
          </a:xfrm>
          <a:prstGeom prst="hexagon">
            <a:avLst>
              <a:gd name="adj" fmla="val 28657"/>
              <a:gd name="vf" fmla="val 115470"/>
            </a:avLst>
          </a:prstGeom>
          <a:gradFill>
            <a:gsLst>
              <a:gs pos="33000">
                <a:schemeClr val="tx2">
                  <a:lumMod val="40000"/>
                  <a:lumOff val="60000"/>
                </a:schemeClr>
              </a:gs>
              <a:gs pos="100000">
                <a:schemeClr val="tx2"/>
              </a:gs>
            </a:gsLst>
            <a:lin ang="5400000" scaled="0"/>
          </a:gradFill>
          <a:ln w="3175" cap="flat" cmpd="sng" algn="ctr">
            <a:solidFill>
              <a:srgbClr val="D7D7D7"/>
            </a:solidFill>
            <a:prstDash val="solid"/>
          </a:ln>
          <a:effectLst>
            <a:outerShdw blurRad="63500" sx="102000" sy="102000" algn="ctr" rotWithShape="0">
              <a:prstClr val="black">
                <a:alpha val="20000"/>
              </a:prstClr>
            </a:outerShdw>
          </a:effectLst>
          <a:extLst/>
        </p:spPr>
        <p:txBody>
          <a:bodyPr anchor="ctr"/>
          <a:lstStyle/>
          <a:p>
            <a:pPr algn="ctr">
              <a:lnSpc>
                <a:spcPct val="120000"/>
              </a:lnSpc>
            </a:pPr>
            <a:r>
              <a:rPr lang="en-US" altLang="zh-CN" kern="0" dirty="0">
                <a:solidFill>
                  <a:srgbClr val="F9F9F9"/>
                </a:solidFill>
                <a:latin typeface="微软雅黑" pitchFamily="34" charset="-122"/>
                <a:ea typeface="微软雅黑" pitchFamily="34" charset="-122"/>
              </a:rPr>
              <a:t>3</a:t>
            </a:r>
          </a:p>
        </p:txBody>
      </p:sp>
      <p:sp>
        <p:nvSpPr>
          <p:cNvPr id="12" name="矩形 11"/>
          <p:cNvSpPr/>
          <p:nvPr/>
        </p:nvSpPr>
        <p:spPr>
          <a:xfrm>
            <a:off x="2768692" y="4961444"/>
            <a:ext cx="5022667" cy="501646"/>
          </a:xfrm>
          <a:prstGeom prst="rect">
            <a:avLst/>
          </a:prstGeom>
          <a:gradFill>
            <a:gsLst>
              <a:gs pos="33000">
                <a:srgbClr val="F9F9F9"/>
              </a:gs>
              <a:gs pos="100000">
                <a:srgbClr val="D7D7D7"/>
              </a:gs>
            </a:gsLst>
            <a:lin ang="5400000" scaled="0"/>
          </a:gradFill>
          <a:ln w="3175" cap="flat" cmpd="sng" algn="ctr">
            <a:solidFill>
              <a:srgbClr val="D7D7D7"/>
            </a:solidFill>
            <a:prstDash val="solid"/>
          </a:ln>
          <a:effectLst>
            <a:outerShdw blurRad="50800" dist="38100" dir="5400000" algn="t" rotWithShape="0">
              <a:prstClr val="black">
                <a:alpha val="40000"/>
              </a:prstClr>
            </a:outerShdw>
          </a:effectLst>
        </p:spPr>
        <p:txBody>
          <a:bodyPr anchor="ctr"/>
          <a:lstStyle>
            <a:defPPr>
              <a:defRPr lang="zh-CN"/>
            </a:defPPr>
            <a:lvl1pPr algn="r" rtl="0" fontAlgn="ctr">
              <a:spcBef>
                <a:spcPct val="0"/>
              </a:spcBef>
              <a:spcAft>
                <a:spcPct val="0"/>
              </a:spcAft>
              <a:defRPr kern="1200">
                <a:solidFill>
                  <a:srgbClr val="5F5F5F"/>
                </a:solidFill>
                <a:latin typeface="黑体" pitchFamily="2" charset="-122"/>
                <a:ea typeface="黑体" pitchFamily="2" charset="-122"/>
                <a:cs typeface="+mn-cs"/>
              </a:defRPr>
            </a:lvl1pPr>
            <a:lvl2pPr marL="457200" algn="r" rtl="0" fontAlgn="ctr">
              <a:spcBef>
                <a:spcPct val="0"/>
              </a:spcBef>
              <a:spcAft>
                <a:spcPct val="0"/>
              </a:spcAft>
              <a:defRPr kern="1200">
                <a:solidFill>
                  <a:srgbClr val="5F5F5F"/>
                </a:solidFill>
                <a:latin typeface="黑体" pitchFamily="2" charset="-122"/>
                <a:ea typeface="黑体" pitchFamily="2" charset="-122"/>
                <a:cs typeface="+mn-cs"/>
              </a:defRPr>
            </a:lvl2pPr>
            <a:lvl3pPr marL="914400" algn="r" rtl="0" fontAlgn="ctr">
              <a:spcBef>
                <a:spcPct val="0"/>
              </a:spcBef>
              <a:spcAft>
                <a:spcPct val="0"/>
              </a:spcAft>
              <a:defRPr kern="1200">
                <a:solidFill>
                  <a:srgbClr val="5F5F5F"/>
                </a:solidFill>
                <a:latin typeface="黑体" pitchFamily="2" charset="-122"/>
                <a:ea typeface="黑体" pitchFamily="2" charset="-122"/>
                <a:cs typeface="+mn-cs"/>
              </a:defRPr>
            </a:lvl3pPr>
            <a:lvl4pPr marL="1371600" algn="r" rtl="0" fontAlgn="ctr">
              <a:spcBef>
                <a:spcPct val="0"/>
              </a:spcBef>
              <a:spcAft>
                <a:spcPct val="0"/>
              </a:spcAft>
              <a:defRPr kern="1200">
                <a:solidFill>
                  <a:srgbClr val="5F5F5F"/>
                </a:solidFill>
                <a:latin typeface="黑体" pitchFamily="2" charset="-122"/>
                <a:ea typeface="黑体" pitchFamily="2" charset="-122"/>
                <a:cs typeface="+mn-cs"/>
              </a:defRPr>
            </a:lvl4pPr>
            <a:lvl5pPr marL="1828800" algn="r" rtl="0" fontAlgn="ctr">
              <a:spcBef>
                <a:spcPct val="0"/>
              </a:spcBef>
              <a:spcAft>
                <a:spcPct val="0"/>
              </a:spcAft>
              <a:defRPr kern="1200">
                <a:solidFill>
                  <a:srgbClr val="5F5F5F"/>
                </a:solidFill>
                <a:latin typeface="黑体" pitchFamily="2" charset="-122"/>
                <a:ea typeface="黑体" pitchFamily="2" charset="-122"/>
                <a:cs typeface="+mn-cs"/>
              </a:defRPr>
            </a:lvl5pPr>
            <a:lvl6pPr marL="2286000" algn="l" defTabSz="914400" rtl="0" eaLnBrk="1" latinLnBrk="0" hangingPunct="1">
              <a:defRPr kern="1200">
                <a:solidFill>
                  <a:srgbClr val="5F5F5F"/>
                </a:solidFill>
                <a:latin typeface="黑体" pitchFamily="2" charset="-122"/>
                <a:ea typeface="黑体" pitchFamily="2" charset="-122"/>
                <a:cs typeface="+mn-cs"/>
              </a:defRPr>
            </a:lvl6pPr>
            <a:lvl7pPr marL="2743200" algn="l" defTabSz="914400" rtl="0" eaLnBrk="1" latinLnBrk="0" hangingPunct="1">
              <a:defRPr kern="1200">
                <a:solidFill>
                  <a:srgbClr val="5F5F5F"/>
                </a:solidFill>
                <a:latin typeface="黑体" pitchFamily="2" charset="-122"/>
                <a:ea typeface="黑体" pitchFamily="2" charset="-122"/>
                <a:cs typeface="+mn-cs"/>
              </a:defRPr>
            </a:lvl7pPr>
            <a:lvl8pPr marL="3200400" algn="l" defTabSz="914400" rtl="0" eaLnBrk="1" latinLnBrk="0" hangingPunct="1">
              <a:defRPr kern="1200">
                <a:solidFill>
                  <a:srgbClr val="5F5F5F"/>
                </a:solidFill>
                <a:latin typeface="黑体" pitchFamily="2" charset="-122"/>
                <a:ea typeface="黑体" pitchFamily="2" charset="-122"/>
                <a:cs typeface="+mn-cs"/>
              </a:defRPr>
            </a:lvl8pPr>
            <a:lvl9pPr marL="3657600" algn="l" defTabSz="914400" rtl="0" eaLnBrk="1" latinLnBrk="0" hangingPunct="1">
              <a:defRPr kern="1200">
                <a:solidFill>
                  <a:srgbClr val="5F5F5F"/>
                </a:solidFill>
                <a:latin typeface="黑体" pitchFamily="2" charset="-122"/>
                <a:ea typeface="黑体" pitchFamily="2" charset="-122"/>
                <a:cs typeface="+mn-cs"/>
              </a:defRPr>
            </a:lvl9pPr>
          </a:lstStyle>
          <a:p>
            <a:pPr lvl="0" eaLnBrk="0" fontAlgn="auto" hangingPunct="0">
              <a:lnSpc>
                <a:spcPct val="150000"/>
              </a:lnSpc>
              <a:spcBef>
                <a:spcPts val="0"/>
              </a:spcBef>
              <a:spcAft>
                <a:spcPts val="0"/>
              </a:spcAft>
            </a:pPr>
            <a:r>
              <a:rPr lang="zh-CN" altLang="en-US" sz="2400" b="1" dirty="0" smtClean="0">
                <a:solidFill>
                  <a:prstClr val="black"/>
                </a:solidFill>
                <a:latin typeface="华文楷体" pitchFamily="2" charset="-122"/>
                <a:ea typeface="华文楷体" pitchFamily="2" charset="-122"/>
              </a:rPr>
              <a:t>经主管领导</a:t>
            </a:r>
            <a:r>
              <a:rPr lang="zh-CN" altLang="en-US" sz="2400" b="1" dirty="0">
                <a:solidFill>
                  <a:prstClr val="black"/>
                </a:solidFill>
                <a:latin typeface="华文楷体" pitchFamily="2" charset="-122"/>
                <a:ea typeface="华文楷体" pitchFamily="2" charset="-122"/>
              </a:rPr>
              <a:t>批准后从事调查工作</a:t>
            </a:r>
            <a:endParaRPr lang="en-US" altLang="zh-CN" sz="2400" b="1" dirty="0">
              <a:solidFill>
                <a:prstClr val="black"/>
              </a:solidFill>
              <a:latin typeface="华文楷体" pitchFamily="2" charset="-122"/>
              <a:ea typeface="华文楷体" pitchFamily="2" charset="-122"/>
            </a:endParaRPr>
          </a:p>
        </p:txBody>
      </p:sp>
      <p:sp>
        <p:nvSpPr>
          <p:cNvPr id="13" name="AutoShape 4"/>
          <p:cNvSpPr>
            <a:spLocks noChangeArrowheads="1"/>
          </p:cNvSpPr>
          <p:nvPr/>
        </p:nvSpPr>
        <p:spPr bwMode="auto">
          <a:xfrm>
            <a:off x="2571130" y="4937882"/>
            <a:ext cx="649463" cy="566582"/>
          </a:xfrm>
          <a:prstGeom prst="hexagon">
            <a:avLst>
              <a:gd name="adj" fmla="val 28657"/>
              <a:gd name="vf" fmla="val 115470"/>
            </a:avLst>
          </a:prstGeom>
          <a:gradFill>
            <a:gsLst>
              <a:gs pos="33000">
                <a:schemeClr val="tx2">
                  <a:lumMod val="40000"/>
                  <a:lumOff val="60000"/>
                </a:schemeClr>
              </a:gs>
              <a:gs pos="100000">
                <a:schemeClr val="tx2"/>
              </a:gs>
            </a:gsLst>
            <a:lin ang="5400000" scaled="0"/>
          </a:gradFill>
          <a:ln w="3175" cap="flat" cmpd="sng" algn="ctr">
            <a:solidFill>
              <a:srgbClr val="D7D7D7"/>
            </a:solidFill>
            <a:prstDash val="solid"/>
          </a:ln>
          <a:effectLst>
            <a:outerShdw blurRad="63500" sx="102000" sy="102000" algn="ctr" rotWithShape="0">
              <a:prstClr val="black">
                <a:alpha val="20000"/>
              </a:prstClr>
            </a:outerShdw>
          </a:effectLst>
          <a:extLst/>
        </p:spPr>
        <p:txBody>
          <a:bodyPr anchor="ctr"/>
          <a:lstStyle/>
          <a:p>
            <a:pPr algn="ctr">
              <a:lnSpc>
                <a:spcPct val="120000"/>
              </a:lnSpc>
            </a:pPr>
            <a:r>
              <a:rPr lang="en-US" altLang="zh-CN" kern="0" dirty="0">
                <a:solidFill>
                  <a:srgbClr val="F9F9F9"/>
                </a:solidFill>
                <a:latin typeface="微软雅黑" pitchFamily="34" charset="-122"/>
                <a:ea typeface="微软雅黑" pitchFamily="34" charset="-122"/>
              </a:rPr>
              <a:t>4</a:t>
            </a:r>
          </a:p>
        </p:txBody>
      </p:sp>
      <p:sp>
        <p:nvSpPr>
          <p:cNvPr id="26"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smtClean="0">
                <a:latin typeface="微软雅黑" pitchFamily="34" charset="-122"/>
                <a:ea typeface="微软雅黑" pitchFamily="34" charset="-122"/>
              </a:rPr>
              <a:t>调查人员的甄选与管理</a:t>
            </a:r>
          </a:p>
        </p:txBody>
      </p:sp>
      <p:sp>
        <p:nvSpPr>
          <p:cNvPr id="27" name="内容占位符 2"/>
          <p:cNvSpPr>
            <a:spLocks noGrp="1"/>
          </p:cNvSpPr>
          <p:nvPr>
            <p:ph idx="1"/>
          </p:nvPr>
        </p:nvSpPr>
        <p:spPr>
          <a:xfrm>
            <a:off x="611188" y="1303636"/>
            <a:ext cx="7416800" cy="541188"/>
          </a:xfrm>
        </p:spPr>
        <p:txBody>
          <a:bodyPr>
            <a:noAutofit/>
          </a:bodyPr>
          <a:lstStyle/>
          <a:p>
            <a:pPr>
              <a:buFont typeface="Wingdings" pitchFamily="2" charset="2"/>
              <a:buChar char="l"/>
              <a:defRPr/>
            </a:pPr>
            <a:r>
              <a:rPr lang="zh-CN" altLang="en-US" sz="2800" b="1" dirty="0" smtClean="0">
                <a:latin typeface="微软雅黑" pitchFamily="34" charset="-122"/>
                <a:ea typeface="微软雅黑" pitchFamily="34" charset="-122"/>
                <a:cs typeface="Times New Roman" pitchFamily="18" charset="0"/>
              </a:rPr>
              <a:t>调查人员确定后，需</a:t>
            </a:r>
            <a:endParaRPr lang="zh-CN" altLang="en-US" sz="2800" b="1" dirty="0">
              <a:latin typeface="微软雅黑" pitchFamily="34" charset="-122"/>
              <a:ea typeface="微软雅黑" pitchFamily="34" charset="-122"/>
              <a:cs typeface="Times New Roman" pitchFamily="18" charset="0"/>
            </a:endParaRPr>
          </a:p>
        </p:txBody>
      </p:sp>
    </p:spTree>
    <p:extLst>
      <p:ext uri="{BB962C8B-B14F-4D97-AF65-F5344CB8AC3E}">
        <p14:creationId xmlns:p14="http://schemas.microsoft.com/office/powerpoint/2010/main" val="3055749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75275" y="4071807"/>
            <a:ext cx="3917205" cy="2381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smtClean="0">
                <a:latin typeface="微软雅黑" pitchFamily="34" charset="-122"/>
                <a:ea typeface="微软雅黑" pitchFamily="34" charset="-122"/>
              </a:rPr>
              <a:t>调查人员的甄选与管理</a:t>
            </a:r>
          </a:p>
        </p:txBody>
      </p:sp>
      <p:sp>
        <p:nvSpPr>
          <p:cNvPr id="7" name="内容占位符 2"/>
          <p:cNvSpPr txBox="1">
            <a:spLocks/>
          </p:cNvSpPr>
          <p:nvPr/>
        </p:nvSpPr>
        <p:spPr>
          <a:xfrm>
            <a:off x="611188" y="1159620"/>
            <a:ext cx="7416800" cy="32054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en-US" altLang="zh-CN" sz="2800" b="1" dirty="0" smtClean="0">
                <a:latin typeface="微软雅黑" pitchFamily="34" charset="-122"/>
                <a:ea typeface="微软雅黑" pitchFamily="34" charset="-122"/>
                <a:cs typeface="Times New Roman" pitchFamily="18" charset="0"/>
              </a:rPr>
              <a:t>1</a:t>
            </a:r>
            <a:r>
              <a:rPr lang="zh-CN" altLang="en-US" sz="2800" b="1" dirty="0" smtClean="0">
                <a:latin typeface="微软雅黑" pitchFamily="34" charset="-122"/>
                <a:ea typeface="微软雅黑" pitchFamily="34" charset="-122"/>
                <a:cs typeface="Times New Roman" pitchFamily="18" charset="0"/>
              </a:rPr>
              <a:t>、统一教育和培训：</a:t>
            </a:r>
            <a:endParaRPr lang="en-US" altLang="zh-CN" sz="2800" b="1" dirty="0" smtClean="0">
              <a:latin typeface="微软雅黑" pitchFamily="34" charset="-122"/>
              <a:ea typeface="微软雅黑" pitchFamily="34" charset="-122"/>
              <a:cs typeface="Times New Roman" pitchFamily="18" charset="0"/>
            </a:endParaRPr>
          </a:p>
          <a:p>
            <a:pPr lvl="1">
              <a:lnSpc>
                <a:spcPct val="150000"/>
              </a:lnSpc>
              <a:buFont typeface="Wingdings" pitchFamily="2" charset="2"/>
              <a:buChar char="Ø"/>
              <a:defRPr/>
            </a:pPr>
            <a:r>
              <a:rPr lang="zh-CN" altLang="en-US" sz="2400" dirty="0" smtClean="0">
                <a:latin typeface="微软雅黑" pitchFamily="34" charset="-122"/>
                <a:ea typeface="微软雅黑" pitchFamily="34" charset="-122"/>
                <a:cs typeface="Times New Roman" pitchFamily="18" charset="0"/>
              </a:rPr>
              <a:t>按照</a:t>
            </a:r>
            <a:r>
              <a:rPr lang="zh-CN" altLang="en-US" sz="2400" dirty="0">
                <a:latin typeface="微软雅黑" pitchFamily="34" charset="-122"/>
                <a:ea typeface="微软雅黑" pitchFamily="34" charset="-122"/>
                <a:cs typeface="Times New Roman" pitchFamily="18" charset="0"/>
              </a:rPr>
              <a:t>“</a:t>
            </a:r>
            <a:r>
              <a:rPr lang="zh-CN" altLang="en-US" sz="2400" b="1" dirty="0">
                <a:solidFill>
                  <a:srgbClr val="CC3300"/>
                </a:solidFill>
                <a:latin typeface="微软雅黑" pitchFamily="34" charset="-122"/>
                <a:ea typeface="微软雅黑" pitchFamily="34" charset="-122"/>
                <a:cs typeface="Times New Roman" pitchFamily="18" charset="0"/>
              </a:rPr>
              <a:t>统一规范，逐级培训</a:t>
            </a:r>
            <a:r>
              <a:rPr lang="zh-CN" altLang="en-US" sz="2400" dirty="0">
                <a:latin typeface="微软雅黑" pitchFamily="34" charset="-122"/>
                <a:ea typeface="微软雅黑" pitchFamily="34" charset="-122"/>
                <a:cs typeface="Times New Roman" pitchFamily="18" charset="0"/>
              </a:rPr>
              <a:t>”的原则，由各级调查办公室组织</a:t>
            </a:r>
            <a:r>
              <a:rPr lang="zh-CN" altLang="en-US" sz="2400" dirty="0" smtClean="0">
                <a:latin typeface="微软雅黑" pitchFamily="34" charset="-122"/>
                <a:ea typeface="微软雅黑" pitchFamily="34" charset="-122"/>
                <a:cs typeface="Times New Roman" pitchFamily="18" charset="0"/>
              </a:rPr>
              <a:t>实施本级范围</a:t>
            </a:r>
            <a:r>
              <a:rPr lang="zh-CN" altLang="en-US" sz="2400" dirty="0">
                <a:latin typeface="微软雅黑" pitchFamily="34" charset="-122"/>
                <a:ea typeface="微软雅黑" pitchFamily="34" charset="-122"/>
                <a:cs typeface="Times New Roman" pitchFamily="18" charset="0"/>
              </a:rPr>
              <a:t>内</a:t>
            </a:r>
            <a:r>
              <a:rPr lang="zh-CN" altLang="en-US" sz="2400" dirty="0" smtClean="0">
                <a:latin typeface="微软雅黑" pitchFamily="34" charset="-122"/>
                <a:ea typeface="微软雅黑" pitchFamily="34" charset="-122"/>
                <a:cs typeface="Times New Roman" pitchFamily="18" charset="0"/>
              </a:rPr>
              <a:t>的保密教育和培训。</a:t>
            </a:r>
            <a:endParaRPr lang="en-US" altLang="zh-CN" sz="2400" dirty="0" smtClean="0">
              <a:latin typeface="微软雅黑" pitchFamily="34" charset="-122"/>
              <a:ea typeface="微软雅黑" pitchFamily="34" charset="-122"/>
              <a:cs typeface="Times New Roman" pitchFamily="18" charset="0"/>
            </a:endParaRPr>
          </a:p>
          <a:p>
            <a:pPr lvl="1">
              <a:lnSpc>
                <a:spcPct val="150000"/>
              </a:lnSpc>
              <a:buFont typeface="Wingdings" pitchFamily="2" charset="2"/>
              <a:buChar char="Ø"/>
              <a:defRPr/>
            </a:pPr>
            <a:r>
              <a:rPr lang="zh-CN" altLang="en-US" sz="2400" dirty="0">
                <a:latin typeface="微软雅黑" pitchFamily="34" charset="-122"/>
                <a:ea typeface="微软雅黑" pitchFamily="34" charset="-122"/>
                <a:cs typeface="Times New Roman" pitchFamily="18" charset="0"/>
              </a:rPr>
              <a:t>采用分片区集中进行保密教育和培训的</a:t>
            </a:r>
            <a:r>
              <a:rPr lang="zh-CN" altLang="en-US" sz="2400" dirty="0" smtClean="0">
                <a:latin typeface="微软雅黑" pitchFamily="34" charset="-122"/>
                <a:ea typeface="微软雅黑" pitchFamily="34" charset="-122"/>
                <a:cs typeface="Times New Roman" pitchFamily="18" charset="0"/>
              </a:rPr>
              <a:t>方式开展。</a:t>
            </a:r>
            <a:endParaRPr lang="en-US" altLang="zh-CN" sz="2400" dirty="0" smtClean="0">
              <a:latin typeface="微软雅黑" pitchFamily="34" charset="-122"/>
              <a:ea typeface="微软雅黑" pitchFamily="34" charset="-122"/>
              <a:cs typeface="Times New Roman" pitchFamily="18" charset="0"/>
            </a:endParaRPr>
          </a:p>
          <a:p>
            <a:pPr>
              <a:lnSpc>
                <a:spcPct val="150000"/>
              </a:lnSpc>
              <a:buFont typeface="Wingdings" pitchFamily="2" charset="2"/>
              <a:buChar char="l"/>
              <a:defRPr/>
            </a:pPr>
            <a:r>
              <a:rPr lang="en-US" altLang="zh-CN" sz="2800" b="1" dirty="0">
                <a:latin typeface="微软雅黑" pitchFamily="34" charset="-122"/>
                <a:ea typeface="微软雅黑" pitchFamily="34" charset="-122"/>
                <a:cs typeface="Times New Roman" pitchFamily="18" charset="0"/>
              </a:rPr>
              <a:t>2</a:t>
            </a:r>
            <a:r>
              <a:rPr lang="zh-CN" altLang="en-US" sz="2800" b="1" dirty="0">
                <a:latin typeface="微软雅黑" pitchFamily="34" charset="-122"/>
                <a:ea typeface="微软雅黑" pitchFamily="34" charset="-122"/>
                <a:cs typeface="Times New Roman" pitchFamily="18" charset="0"/>
              </a:rPr>
              <a:t>、日常教育和培训</a:t>
            </a:r>
            <a:r>
              <a:rPr lang="zh-CN" altLang="en-US" sz="2800" b="1" dirty="0" smtClean="0">
                <a:latin typeface="微软雅黑" pitchFamily="34" charset="-122"/>
                <a:ea typeface="微软雅黑" pitchFamily="34" charset="-122"/>
                <a:cs typeface="Times New Roman" pitchFamily="18" charset="0"/>
              </a:rPr>
              <a:t>：</a:t>
            </a:r>
            <a:endParaRPr lang="en-US" altLang="zh-CN" sz="2800" b="1" dirty="0">
              <a:latin typeface="微软雅黑" pitchFamily="34" charset="-122"/>
              <a:ea typeface="微软雅黑" pitchFamily="34" charset="-122"/>
              <a:cs typeface="Times New Roman" pitchFamily="18" charset="0"/>
            </a:endParaRPr>
          </a:p>
        </p:txBody>
      </p:sp>
      <p:sp>
        <p:nvSpPr>
          <p:cNvPr id="6" name="矩形 5"/>
          <p:cNvSpPr/>
          <p:nvPr/>
        </p:nvSpPr>
        <p:spPr>
          <a:xfrm>
            <a:off x="5354847" y="3789040"/>
            <a:ext cx="152041"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611187" y="4523636"/>
            <a:ext cx="5040933" cy="1754326"/>
          </a:xfrm>
          <a:prstGeom prst="rect">
            <a:avLst/>
          </a:prstGeom>
          <a:noFill/>
        </p:spPr>
        <p:txBody>
          <a:bodyPr wrap="square" rtlCol="0">
            <a:spAutoFit/>
          </a:bodyPr>
          <a:lstStyle/>
          <a:p>
            <a:pPr marL="742950" lvl="1" indent="-285750">
              <a:lnSpc>
                <a:spcPct val="150000"/>
              </a:lnSpc>
              <a:spcBef>
                <a:spcPct val="20000"/>
              </a:spcBef>
              <a:buFont typeface="Wingdings" pitchFamily="2" charset="2"/>
              <a:buChar char="Ø"/>
              <a:defRPr/>
            </a:pPr>
            <a:r>
              <a:rPr lang="zh-CN" altLang="zh-CN" sz="2400" dirty="0">
                <a:latin typeface="微软雅黑" pitchFamily="34" charset="-122"/>
                <a:ea typeface="微软雅黑" pitchFamily="34" charset="-122"/>
                <a:cs typeface="Times New Roman" pitchFamily="18" charset="0"/>
              </a:rPr>
              <a:t>各省市调查办公室应加强保密日常教育和培训</a:t>
            </a:r>
            <a:r>
              <a:rPr lang="zh-CN" altLang="zh-CN" sz="2400" dirty="0" smtClean="0">
                <a:latin typeface="微软雅黑" pitchFamily="34" charset="-122"/>
                <a:ea typeface="微软雅黑" pitchFamily="34" charset="-122"/>
                <a:cs typeface="Times New Roman" pitchFamily="18" charset="0"/>
              </a:rPr>
              <a:t>，</a:t>
            </a:r>
            <a:r>
              <a:rPr lang="zh-CN" altLang="en-US" sz="2400" dirty="0" smtClean="0">
                <a:latin typeface="微软雅黑" pitchFamily="34" charset="-122"/>
                <a:ea typeface="微软雅黑" pitchFamily="34" charset="-122"/>
                <a:cs typeface="Times New Roman" pitchFamily="18" charset="0"/>
              </a:rPr>
              <a:t>不断增强</a:t>
            </a:r>
            <a:r>
              <a:rPr lang="zh-CN" altLang="zh-CN" sz="2400" dirty="0" smtClean="0">
                <a:latin typeface="微软雅黑" pitchFamily="34" charset="-122"/>
                <a:ea typeface="微软雅黑" pitchFamily="34" charset="-122"/>
                <a:cs typeface="Times New Roman" pitchFamily="18" charset="0"/>
              </a:rPr>
              <a:t>调查人员</a:t>
            </a:r>
            <a:r>
              <a:rPr lang="zh-CN" altLang="en-US" sz="2400" dirty="0" smtClean="0">
                <a:latin typeface="微软雅黑" pitchFamily="34" charset="-122"/>
                <a:ea typeface="微软雅黑" pitchFamily="34" charset="-122"/>
                <a:cs typeface="Times New Roman" pitchFamily="18" charset="0"/>
              </a:rPr>
              <a:t>的</a:t>
            </a:r>
            <a:r>
              <a:rPr lang="zh-CN" altLang="zh-CN" sz="2400" dirty="0" smtClean="0">
                <a:latin typeface="微软雅黑" pitchFamily="34" charset="-122"/>
                <a:ea typeface="微软雅黑" pitchFamily="34" charset="-122"/>
                <a:cs typeface="Times New Roman" pitchFamily="18" charset="0"/>
              </a:rPr>
              <a:t>保密</a:t>
            </a:r>
            <a:r>
              <a:rPr lang="zh-CN" altLang="zh-CN" sz="2400" dirty="0">
                <a:latin typeface="微软雅黑" pitchFamily="34" charset="-122"/>
                <a:ea typeface="微软雅黑" pitchFamily="34" charset="-122"/>
                <a:cs typeface="Times New Roman" pitchFamily="18" charset="0"/>
              </a:rPr>
              <a:t>意识和素质。</a:t>
            </a:r>
            <a:endParaRPr lang="zh-CN" altLang="en-US" sz="2400" dirty="0">
              <a:latin typeface="微软雅黑" pitchFamily="34" charset="-122"/>
              <a:ea typeface="微软雅黑" pitchFamily="34" charset="-122"/>
              <a:cs typeface="Times New Roman" pitchFamily="18" charset="0"/>
            </a:endParaRPr>
          </a:p>
        </p:txBody>
      </p:sp>
    </p:spTree>
    <p:extLst>
      <p:ext uri="{BB962C8B-B14F-4D97-AF65-F5344CB8AC3E}">
        <p14:creationId xmlns:p14="http://schemas.microsoft.com/office/powerpoint/2010/main" val="40645872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www_tuweimei_comComp_10683184_OosLIP0R1GOMznZ7uCA38cqep272vuW9.jpg"/>
          <p:cNvPicPr>
            <a:picLocks noGrp="1"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6336" y="4431730"/>
            <a:ext cx="1512168" cy="201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标题 1"/>
          <p:cNvSpPr txBox="1">
            <a:spLocks/>
          </p:cNvSpPr>
          <p:nvPr/>
        </p:nvSpPr>
        <p:spPr>
          <a:xfrm>
            <a:off x="1475656" y="116632"/>
            <a:ext cx="6337300" cy="10429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zh-CN" altLang="en-US" sz="3200" b="1" dirty="0" smtClean="0">
                <a:latin typeface="微软雅黑" pitchFamily="34" charset="-122"/>
                <a:ea typeface="微软雅黑" pitchFamily="34" charset="-122"/>
              </a:rPr>
              <a:t>资料的安全</a:t>
            </a:r>
            <a:r>
              <a:rPr lang="zh-CN" altLang="en-US" sz="3200" b="1" dirty="0">
                <a:latin typeface="微软雅黑" pitchFamily="34" charset="-122"/>
                <a:ea typeface="微软雅黑" pitchFamily="34" charset="-122"/>
              </a:rPr>
              <a:t>与保密</a:t>
            </a:r>
            <a:endParaRPr lang="zh-CN" altLang="en-US" sz="3200" b="1" dirty="0" smtClean="0">
              <a:latin typeface="微软雅黑" pitchFamily="34" charset="-122"/>
              <a:ea typeface="微软雅黑" pitchFamily="34" charset="-122"/>
            </a:endParaRPr>
          </a:p>
        </p:txBody>
      </p:sp>
      <p:sp>
        <p:nvSpPr>
          <p:cNvPr id="5" name="内容占位符 2"/>
          <p:cNvSpPr txBox="1">
            <a:spLocks/>
          </p:cNvSpPr>
          <p:nvPr/>
        </p:nvSpPr>
        <p:spPr>
          <a:xfrm>
            <a:off x="611188" y="1159620"/>
            <a:ext cx="8065268" cy="48616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Char char="l"/>
              <a:defRPr/>
            </a:pPr>
            <a:r>
              <a:rPr lang="en-US" altLang="zh-CN" sz="2800" b="1" dirty="0" smtClean="0">
                <a:latin typeface="微软雅黑" pitchFamily="34" charset="-122"/>
                <a:ea typeface="微软雅黑" pitchFamily="34" charset="-122"/>
                <a:cs typeface="Times New Roman" pitchFamily="18" charset="0"/>
              </a:rPr>
              <a:t>1</a:t>
            </a:r>
            <a:r>
              <a:rPr lang="zh-CN" altLang="en-US" sz="2800" b="1" dirty="0">
                <a:latin typeface="微软雅黑" pitchFamily="34" charset="-122"/>
                <a:ea typeface="微软雅黑" pitchFamily="34" charset="-122"/>
                <a:cs typeface="Times New Roman" pitchFamily="18" charset="0"/>
              </a:rPr>
              <a:t>、调查资料的安全与保密</a:t>
            </a:r>
            <a:endParaRPr lang="en-US" altLang="zh-CN" sz="2800" b="1" dirty="0" smtClean="0">
              <a:latin typeface="微软雅黑" pitchFamily="34" charset="-122"/>
              <a:ea typeface="微软雅黑" pitchFamily="34" charset="-122"/>
              <a:cs typeface="Times New Roman" pitchFamily="18" charset="0"/>
            </a:endParaRPr>
          </a:p>
          <a:p>
            <a:pPr lvl="1">
              <a:lnSpc>
                <a:spcPct val="150000"/>
              </a:lnSpc>
              <a:buFont typeface="Wingdings" pitchFamily="2" charset="2"/>
              <a:buChar char="Ø"/>
              <a:defRPr/>
            </a:pPr>
            <a:r>
              <a:rPr lang="zh-CN" altLang="en-US" sz="2400" dirty="0" smtClean="0">
                <a:latin typeface="微软雅黑" pitchFamily="34" charset="-122"/>
                <a:ea typeface="微软雅黑" pitchFamily="34" charset="-122"/>
                <a:cs typeface="Times New Roman" pitchFamily="18" charset="0"/>
              </a:rPr>
              <a:t>城市电子地图只能用于本次专项调查，不得另作他用。</a:t>
            </a:r>
            <a:endParaRPr lang="en-US" altLang="zh-CN" sz="2400" dirty="0" smtClean="0">
              <a:latin typeface="微软雅黑" pitchFamily="34" charset="-122"/>
              <a:ea typeface="微软雅黑" pitchFamily="34" charset="-122"/>
              <a:cs typeface="Times New Roman" pitchFamily="18" charset="0"/>
            </a:endParaRPr>
          </a:p>
          <a:p>
            <a:pPr lvl="1">
              <a:lnSpc>
                <a:spcPct val="150000"/>
              </a:lnSpc>
              <a:buFont typeface="Wingdings" pitchFamily="2" charset="2"/>
              <a:buChar char="Ø"/>
              <a:defRPr/>
            </a:pPr>
            <a:r>
              <a:rPr lang="zh-CN" altLang="zh-CN" sz="2400" dirty="0" smtClean="0">
                <a:latin typeface="微软雅黑" pitchFamily="34" charset="-122"/>
                <a:ea typeface="微软雅黑" pitchFamily="34" charset="-122"/>
                <a:cs typeface="Times New Roman" pitchFamily="18" charset="0"/>
              </a:rPr>
              <a:t>实行</a:t>
            </a:r>
            <a:r>
              <a:rPr lang="zh-CN" altLang="zh-CN" sz="2400" dirty="0">
                <a:latin typeface="微软雅黑" pitchFamily="34" charset="-122"/>
                <a:ea typeface="微软雅黑" pitchFamily="34" charset="-122"/>
                <a:cs typeface="Times New Roman" pitchFamily="18" charset="0"/>
              </a:rPr>
              <a:t>“</a:t>
            </a:r>
            <a:r>
              <a:rPr lang="zh-CN" altLang="zh-CN" sz="2400" b="1" dirty="0">
                <a:solidFill>
                  <a:srgbClr val="CC3300"/>
                </a:solidFill>
                <a:latin typeface="微软雅黑" pitchFamily="34" charset="-122"/>
                <a:ea typeface="微软雅黑" pitchFamily="34" charset="-122"/>
                <a:cs typeface="Times New Roman" pitchFamily="18" charset="0"/>
              </a:rPr>
              <a:t>保密员责任制</a:t>
            </a:r>
            <a:r>
              <a:rPr lang="zh-CN" altLang="zh-CN" sz="2400" dirty="0">
                <a:latin typeface="微软雅黑" pitchFamily="34" charset="-122"/>
                <a:ea typeface="微软雅黑" pitchFamily="34" charset="-122"/>
                <a:cs typeface="Times New Roman" pitchFamily="18" charset="0"/>
              </a:rPr>
              <a:t>”，所有调查所</a:t>
            </a:r>
            <a:r>
              <a:rPr lang="zh-CN" altLang="zh-CN" sz="2400" dirty="0" smtClean="0">
                <a:latin typeface="微软雅黑" pitchFamily="34" charset="-122"/>
                <a:ea typeface="微软雅黑" pitchFamily="34" charset="-122"/>
                <a:cs typeface="Times New Roman" pitchFamily="18" charset="0"/>
              </a:rPr>
              <a:t>涉及资料</a:t>
            </a:r>
            <a:r>
              <a:rPr lang="zh-CN" altLang="zh-CN" sz="2400" dirty="0">
                <a:latin typeface="微软雅黑" pitchFamily="34" charset="-122"/>
                <a:ea typeface="微软雅黑" pitchFamily="34" charset="-122"/>
                <a:cs typeface="Times New Roman" pitchFamily="18" charset="0"/>
              </a:rPr>
              <a:t>的接收、整理、归档、保管、分发、报送等均由调查单位保密员负责</a:t>
            </a:r>
            <a:r>
              <a:rPr lang="zh-CN" altLang="zh-CN" sz="2400" dirty="0" smtClean="0">
                <a:latin typeface="微软雅黑" pitchFamily="34" charset="-122"/>
                <a:ea typeface="微软雅黑" pitchFamily="34" charset="-122"/>
                <a:cs typeface="Times New Roman" pitchFamily="18" charset="0"/>
              </a:rPr>
              <a:t>。</a:t>
            </a:r>
            <a:endParaRPr lang="en-US" altLang="zh-CN" sz="2400" dirty="0" smtClean="0">
              <a:latin typeface="微软雅黑" pitchFamily="34" charset="-122"/>
              <a:ea typeface="微软雅黑" pitchFamily="34" charset="-122"/>
              <a:cs typeface="Times New Roman" pitchFamily="18" charset="0"/>
            </a:endParaRPr>
          </a:p>
          <a:p>
            <a:pPr lvl="1">
              <a:lnSpc>
                <a:spcPct val="150000"/>
              </a:lnSpc>
              <a:buFont typeface="Wingdings" pitchFamily="2" charset="2"/>
              <a:buChar char="Ø"/>
              <a:defRPr/>
            </a:pPr>
            <a:r>
              <a:rPr lang="zh-CN" altLang="en-US" sz="2400" dirty="0">
                <a:latin typeface="微软雅黑" pitchFamily="34" charset="-122"/>
                <a:ea typeface="微软雅黑" pitchFamily="34" charset="-122"/>
                <a:cs typeface="Times New Roman" pitchFamily="18" charset="0"/>
              </a:rPr>
              <a:t>保密员分发资料时</a:t>
            </a:r>
            <a:r>
              <a:rPr lang="zh-CN" altLang="en-US" sz="2400" dirty="0" smtClean="0">
                <a:latin typeface="微软雅黑" pitchFamily="34" charset="-122"/>
                <a:ea typeface="微软雅黑" pitchFamily="34" charset="-122"/>
                <a:cs typeface="Times New Roman" pitchFamily="18" charset="0"/>
              </a:rPr>
              <a:t>，做好</a:t>
            </a:r>
            <a:r>
              <a:rPr lang="zh-CN" altLang="en-US" sz="2400" dirty="0">
                <a:latin typeface="微软雅黑" pitchFamily="34" charset="-122"/>
                <a:ea typeface="微软雅黑" pitchFamily="34" charset="-122"/>
                <a:cs typeface="Times New Roman" pitchFamily="18" charset="0"/>
              </a:rPr>
              <a:t>登记备案工作，严禁向无关人员分发调查资料。</a:t>
            </a:r>
            <a:endParaRPr lang="en-US" altLang="zh-CN" sz="2400" dirty="0" smtClean="0">
              <a:latin typeface="微软雅黑" pitchFamily="34" charset="-122"/>
              <a:ea typeface="微软雅黑" pitchFamily="34" charset="-122"/>
              <a:cs typeface="Times New Roman" pitchFamily="18" charset="0"/>
            </a:endParaRPr>
          </a:p>
          <a:p>
            <a:pPr lvl="1">
              <a:lnSpc>
                <a:spcPct val="150000"/>
              </a:lnSpc>
              <a:buFont typeface="Wingdings" pitchFamily="2" charset="2"/>
              <a:buChar char="l"/>
              <a:defRPr/>
            </a:pPr>
            <a:endParaRPr lang="zh-CN" altLang="en-US" sz="2400" dirty="0">
              <a:latin typeface="微软雅黑" pitchFamily="34" charset="-122"/>
              <a:ea typeface="微软雅黑" pitchFamily="34" charset="-122"/>
              <a:cs typeface="Times New Roman" pitchFamily="18" charset="0"/>
            </a:endParaRPr>
          </a:p>
        </p:txBody>
      </p:sp>
    </p:spTree>
    <p:extLst>
      <p:ext uri="{BB962C8B-B14F-4D97-AF65-F5344CB8AC3E}">
        <p14:creationId xmlns:p14="http://schemas.microsoft.com/office/powerpoint/2010/main" val="1964294144"/>
      </p:ext>
    </p:extLst>
  </p:cSld>
  <p:clrMapOvr>
    <a:masterClrMapping/>
  </p:clrMapOvr>
  <p:timing>
    <p:tnLst>
      <p:par>
        <p:cTn id="1" dur="indefinite" restart="never" nodeType="tmRoot"/>
      </p:par>
    </p:tnLst>
  </p:timing>
</p:sld>
</file>

<file path=ppt/theme/theme1.xml><?xml version="1.0" encoding="utf-8"?>
<a:theme xmlns:a="http://schemas.openxmlformats.org/drawingml/2006/main" name="主题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默认设计模板_2">
  <a:themeElements>
    <a:clrScheme name="默认设计模板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_2">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主题2</Template>
  <TotalTime>87571</TotalTime>
  <Words>2891</Words>
  <Application>Microsoft Office PowerPoint</Application>
  <PresentationFormat>全屏显示(4:3)</PresentationFormat>
  <Paragraphs>167</Paragraphs>
  <Slides>17</Slides>
  <Notes>16</Notes>
  <HiddenSlides>0</HiddenSlides>
  <MMClips>0</MMClips>
  <ScaleCrop>false</ScaleCrop>
  <HeadingPairs>
    <vt:vector size="4" baseType="variant">
      <vt:variant>
        <vt:lpstr>主题</vt:lpstr>
      </vt:variant>
      <vt:variant>
        <vt:i4>2</vt:i4>
      </vt:variant>
      <vt:variant>
        <vt:lpstr>幻灯片标题</vt:lpstr>
      </vt:variant>
      <vt:variant>
        <vt:i4>17</vt:i4>
      </vt:variant>
    </vt:vector>
  </HeadingPairs>
  <TitlesOfParts>
    <vt:vector size="19" baseType="lpstr">
      <vt:lpstr>主题2</vt:lpstr>
      <vt:lpstr>默认设计模板_2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yangyue</cp:lastModifiedBy>
  <cp:revision>164</cp:revision>
  <dcterms:created xsi:type="dcterms:W3CDTF">2013-02-28T06:10:08Z</dcterms:created>
  <dcterms:modified xsi:type="dcterms:W3CDTF">2013-04-12T01:57:20Z</dcterms:modified>
</cp:coreProperties>
</file>